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0"/>
  </p:notesMasterIdLst>
  <p:sldIdLst>
    <p:sldId id="356" r:id="rId5"/>
    <p:sldId id="257" r:id="rId6"/>
    <p:sldId id="275" r:id="rId7"/>
    <p:sldId id="270" r:id="rId8"/>
    <p:sldId id="272" r:id="rId9"/>
    <p:sldId id="277" r:id="rId10"/>
    <p:sldId id="271" r:id="rId11"/>
    <p:sldId id="258" r:id="rId12"/>
    <p:sldId id="349" r:id="rId13"/>
    <p:sldId id="341" r:id="rId14"/>
    <p:sldId id="353" r:id="rId15"/>
    <p:sldId id="378" r:id="rId16"/>
    <p:sldId id="379" r:id="rId17"/>
    <p:sldId id="377" r:id="rId18"/>
    <p:sldId id="376" r:id="rId19"/>
  </p:sldIdLst>
  <p:sldSz cx="9144000" cy="6858000" type="screen4x3"/>
  <p:notesSz cx="9144000" cy="6858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0241A2D-8E86-40FD-B188-BB75C7924A23}" name="Maria Carmela Macri' (CREA-PB)" initials="MCM(" userId="S::mariacarmela.macri@crea.gov.it::8c828cb2-d864-4ee2-9f29-b94e1a26861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DFEAF5"/>
    <a:srgbClr val="F0F5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0976D1-EA06-479E-A342-FFEA467489EC}" v="5" dt="2026-07-14T09:17:07.415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ile medio 2 - Color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ile medio 2 - Color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1836" y="1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Relationship Id="rId27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Carmela Macri' (CREA-PB)" userId="8c828cb2-d864-4ee2-9f29-b94e1a268616" providerId="ADAL" clId="{8F3D5961-D25B-470A-A4C7-7F54C1987E4C}"/>
    <pc:docChg chg="custSel modSld">
      <pc:chgData name="Maria Carmela Macri' (CREA-PB)" userId="8c828cb2-d864-4ee2-9f29-b94e1a268616" providerId="ADAL" clId="{8F3D5961-D25B-470A-A4C7-7F54C1987E4C}" dt="2026-07-08T08:19:06.212" v="81" actId="20577"/>
      <pc:docMkLst>
        <pc:docMk/>
      </pc:docMkLst>
      <pc:sldChg chg="modSp mod">
        <pc:chgData name="Maria Carmela Macri' (CREA-PB)" userId="8c828cb2-d864-4ee2-9f29-b94e1a268616" providerId="ADAL" clId="{8F3D5961-D25B-470A-A4C7-7F54C1987E4C}" dt="2026-07-08T05:49:53.077" v="80" actId="207"/>
        <pc:sldMkLst>
          <pc:docMk/>
          <pc:sldMk cId="4262166443" sldId="277"/>
        </pc:sldMkLst>
        <pc:spChg chg="mod">
          <ac:chgData name="Maria Carmela Macri' (CREA-PB)" userId="8c828cb2-d864-4ee2-9f29-b94e1a268616" providerId="ADAL" clId="{8F3D5961-D25B-470A-A4C7-7F54C1987E4C}" dt="2026-07-08T05:49:53.077" v="80" actId="207"/>
          <ac:spMkLst>
            <pc:docMk/>
            <pc:sldMk cId="4262166443" sldId="277"/>
            <ac:spMk id="2" creationId="{9114A8C1-AB30-4486-85AF-0C963A14294F}"/>
          </ac:spMkLst>
        </pc:spChg>
      </pc:sldChg>
      <pc:sldChg chg="modNotesTx">
        <pc:chgData name="Maria Carmela Macri' (CREA-PB)" userId="8c828cb2-d864-4ee2-9f29-b94e1a268616" providerId="ADAL" clId="{8F3D5961-D25B-470A-A4C7-7F54C1987E4C}" dt="2026-07-08T08:19:06.212" v="81" actId="20577"/>
        <pc:sldMkLst>
          <pc:docMk/>
          <pc:sldMk cId="3313624497" sldId="341"/>
        </pc:sldMkLst>
      </pc:sldChg>
    </pc:docChg>
  </pc:docChgLst>
  <pc:docChgLst>
    <pc:chgData name="Maria Carmela Macri' (CREA-PB)" userId="8c828cb2-d864-4ee2-9f29-b94e1a268616" providerId="ADAL" clId="{F5105543-F65B-433A-A991-C1C8A390013F}"/>
    <pc:docChg chg="custSel addSld delSld modSld">
      <pc:chgData name="Maria Carmela Macri' (CREA-PB)" userId="8c828cb2-d864-4ee2-9f29-b94e1a268616" providerId="ADAL" clId="{F5105543-F65B-433A-A991-C1C8A390013F}" dt="2026-07-14T09:20:03.502" v="25" actId="1076"/>
      <pc:docMkLst>
        <pc:docMk/>
      </pc:docMkLst>
      <pc:sldChg chg="addSp delSp modSp mod">
        <pc:chgData name="Maria Carmela Macri' (CREA-PB)" userId="8c828cb2-d864-4ee2-9f29-b94e1a268616" providerId="ADAL" clId="{F5105543-F65B-433A-A991-C1C8A390013F}" dt="2026-07-14T09:20:03.502" v="25" actId="1076"/>
        <pc:sldMkLst>
          <pc:docMk/>
          <pc:sldMk cId="0" sldId="356"/>
        </pc:sldMkLst>
        <pc:spChg chg="mod">
          <ac:chgData name="Maria Carmela Macri' (CREA-PB)" userId="8c828cb2-d864-4ee2-9f29-b94e1a268616" providerId="ADAL" clId="{F5105543-F65B-433A-A991-C1C8A390013F}" dt="2026-07-14T09:17:36.285" v="20" actId="1076"/>
          <ac:spMkLst>
            <pc:docMk/>
            <pc:sldMk cId="0" sldId="356"/>
            <ac:spMk id="5" creationId="{62BD5742-CF81-CFFE-E8D4-AC1C04BBD11B}"/>
          </ac:spMkLst>
        </pc:spChg>
        <pc:picChg chg="add del mod">
          <ac:chgData name="Maria Carmela Macri' (CREA-PB)" userId="8c828cb2-d864-4ee2-9f29-b94e1a268616" providerId="ADAL" clId="{F5105543-F65B-433A-A991-C1C8A390013F}" dt="2026-07-14T09:16:44.931" v="11" actId="21"/>
          <ac:picMkLst>
            <pc:docMk/>
            <pc:sldMk cId="0" sldId="356"/>
            <ac:picMk id="3" creationId="{54F16FB1-79C9-1B71-76FA-7E07D4D844FC}"/>
          </ac:picMkLst>
        </pc:picChg>
        <pc:picChg chg="add mod">
          <ac:chgData name="Maria Carmela Macri' (CREA-PB)" userId="8c828cb2-d864-4ee2-9f29-b94e1a268616" providerId="ADAL" clId="{F5105543-F65B-433A-A991-C1C8A390013F}" dt="2026-07-14T09:20:03.502" v="25" actId="1076"/>
          <ac:picMkLst>
            <pc:docMk/>
            <pc:sldMk cId="0" sldId="356"/>
            <ac:picMk id="4" creationId="{54F16FB1-79C9-1B71-76FA-7E07D4D844FC}"/>
          </ac:picMkLst>
        </pc:picChg>
      </pc:sldChg>
      <pc:sldChg chg="addSp delSp modSp mod">
        <pc:chgData name="Maria Carmela Macri' (CREA-PB)" userId="8c828cb2-d864-4ee2-9f29-b94e1a268616" providerId="ADAL" clId="{F5105543-F65B-433A-A991-C1C8A390013F}" dt="2026-07-14T09:17:17.806" v="17" actId="478"/>
        <pc:sldMkLst>
          <pc:docMk/>
          <pc:sldMk cId="511247176" sldId="376"/>
        </pc:sldMkLst>
        <pc:picChg chg="add del mod">
          <ac:chgData name="Maria Carmela Macri' (CREA-PB)" userId="8c828cb2-d864-4ee2-9f29-b94e1a268616" providerId="ADAL" clId="{F5105543-F65B-433A-A991-C1C8A390013F}" dt="2026-07-14T09:17:17.806" v="17" actId="478"/>
          <ac:picMkLst>
            <pc:docMk/>
            <pc:sldMk cId="511247176" sldId="376"/>
            <ac:picMk id="2" creationId="{2493D645-9735-D6A3-D807-BFF971423BE1}"/>
          </ac:picMkLst>
        </pc:picChg>
      </pc:sldChg>
      <pc:sldChg chg="addSp delSp modSp add del mod">
        <pc:chgData name="Maria Carmela Macri' (CREA-PB)" userId="8c828cb2-d864-4ee2-9f29-b94e1a268616" providerId="ADAL" clId="{F5105543-F65B-433A-A991-C1C8A390013F}" dt="2026-07-14T09:16:36.617" v="9" actId="47"/>
        <pc:sldMkLst>
          <pc:docMk/>
          <pc:sldMk cId="4125565321" sldId="380"/>
        </pc:sldMkLst>
        <pc:spChg chg="add mod">
          <ac:chgData name="Maria Carmela Macri' (CREA-PB)" userId="8c828cb2-d864-4ee2-9f29-b94e1a268616" providerId="ADAL" clId="{F5105543-F65B-433A-A991-C1C8A390013F}" dt="2026-07-14T09:14:44.704" v="4" actId="14100"/>
          <ac:spMkLst>
            <pc:docMk/>
            <pc:sldMk cId="4125565321" sldId="380"/>
            <ac:spMk id="2" creationId="{D03CA418-5825-A684-E952-610B49B49F01}"/>
          </ac:spMkLst>
        </pc:spChg>
        <pc:spChg chg="mod">
          <ac:chgData name="Maria Carmela Macri' (CREA-PB)" userId="8c828cb2-d864-4ee2-9f29-b94e1a268616" providerId="ADAL" clId="{F5105543-F65B-433A-A991-C1C8A390013F}" dt="2026-07-14T09:14:31.453" v="1" actId="6549"/>
          <ac:spMkLst>
            <pc:docMk/>
            <pc:sldMk cId="4125565321" sldId="380"/>
            <ac:spMk id="3" creationId="{59CB68B1-6D22-4C4E-BA1E-41F9FCCD4706}"/>
          </ac:spMkLst>
        </pc:spChg>
        <pc:spChg chg="add mod">
          <ac:chgData name="Maria Carmela Macri' (CREA-PB)" userId="8c828cb2-d864-4ee2-9f29-b94e1a268616" providerId="ADAL" clId="{F5105543-F65B-433A-A991-C1C8A390013F}" dt="2026-07-14T09:14:58.454" v="5" actId="478"/>
          <ac:spMkLst>
            <pc:docMk/>
            <pc:sldMk cId="4125565321" sldId="380"/>
            <ac:spMk id="5" creationId="{F22D6BE6-2672-E6DE-F357-8F8C2BD33836}"/>
          </ac:spMkLst>
        </pc:spChg>
        <pc:spChg chg="del">
          <ac:chgData name="Maria Carmela Macri' (CREA-PB)" userId="8c828cb2-d864-4ee2-9f29-b94e1a268616" providerId="ADAL" clId="{F5105543-F65B-433A-A991-C1C8A390013F}" dt="2026-07-14T09:14:37.635" v="2" actId="478"/>
          <ac:spMkLst>
            <pc:docMk/>
            <pc:sldMk cId="4125565321" sldId="380"/>
            <ac:spMk id="6" creationId="{D49C86D1-42DD-089B-E4E6-546619F63CF1}"/>
          </ac:spMkLst>
        </pc:spChg>
        <pc:picChg chg="del">
          <ac:chgData name="Maria Carmela Macri' (CREA-PB)" userId="8c828cb2-d864-4ee2-9f29-b94e1a268616" providerId="ADAL" clId="{F5105543-F65B-433A-A991-C1C8A390013F}" dt="2026-07-14T09:14:58.454" v="5" actId="478"/>
          <ac:picMkLst>
            <pc:docMk/>
            <pc:sldMk cId="4125565321" sldId="380"/>
            <ac:picMk id="27" creationId="{137BB24F-EE49-8351-0BBF-D04173DB6647}"/>
          </ac:picMkLst>
        </pc:picChg>
      </pc:sldChg>
      <pc:sldChg chg="add del">
        <pc:chgData name="Maria Carmela Macri' (CREA-PB)" userId="8c828cb2-d864-4ee2-9f29-b94e1a268616" providerId="ADAL" clId="{F5105543-F65B-433A-A991-C1C8A390013F}" dt="2026-07-14T09:16:37.556" v="10" actId="47"/>
        <pc:sldMkLst>
          <pc:docMk/>
          <pc:sldMk cId="558072088" sldId="381"/>
        </pc:sldMkLst>
      </pc:sldChg>
      <pc:sldMasterChg chg="delSldLayout">
        <pc:chgData name="Maria Carmela Macri' (CREA-PB)" userId="8c828cb2-d864-4ee2-9f29-b94e1a268616" providerId="ADAL" clId="{F5105543-F65B-433A-A991-C1C8A390013F}" dt="2026-07-14T09:16:37.556" v="10" actId="47"/>
        <pc:sldMasterMkLst>
          <pc:docMk/>
          <pc:sldMasterMk cId="0" sldId="2147483648"/>
        </pc:sldMasterMkLst>
        <pc:sldLayoutChg chg="del">
          <pc:chgData name="Maria Carmela Macri' (CREA-PB)" userId="8c828cb2-d864-4ee2-9f29-b94e1a268616" providerId="ADAL" clId="{F5105543-F65B-433A-A991-C1C8A390013F}" dt="2026-07-14T09:16:37.556" v="10" actId="47"/>
          <pc:sldLayoutMkLst>
            <pc:docMk/>
            <pc:sldMasterMk cId="0" sldId="2147483648"/>
            <pc:sldLayoutMk cId="2552575597" sldId="2147483666"/>
          </pc:sldLayoutMkLst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.macri\Downloads\Cittadini%20stranieri%20per%20condizione%20prevalente%20(45).csv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creagov-my.sharepoint.com/personal/mariacarmela_macri_crea_gov_it/Documents/Lavoro%20in%20agricoltura/ISWA%207%20-%2010%20luglio%202026/Dati%20presentazione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.macri\AppData\Roaming\Microsoft\Excel\Dati%2520presentazione%20(version%201).xlsb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creagov-my.sharepoint.com/personal/mariacarmela_macri_crea_gov_it/Documents/Migranti/Indagine%202024/Capitolo%201%20L'andamento%20complessivo/Capitolo%201%20paragrafo%201.1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.macri\Downloads\Cittadini%20stranieri%20per%20condizione%20prevalente%20(45).csv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.macri\Downloads\Cittadini%20stranieri%20per%20condizione%20prevalente%20(45).csv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'ita e stranieri fdl'!$A$10</c:f>
              <c:strCache>
                <c:ptCount val="1"/>
                <c:pt idx="0">
                  <c:v>Italian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'ita e stranieri fdl'!$B$9:$I$9</c:f>
              <c:strCache>
                <c:ptCount val="8"/>
                <c:pt idx="0">
                  <c:v>2018  </c:v>
                </c:pt>
                <c:pt idx="1">
                  <c:v>2019  </c:v>
                </c:pt>
                <c:pt idx="2">
                  <c:v>2020  </c:v>
                </c:pt>
                <c:pt idx="3">
                  <c:v>2021  </c:v>
                </c:pt>
                <c:pt idx="4">
                  <c:v>2022  </c:v>
                </c:pt>
                <c:pt idx="5">
                  <c:v>2023  </c:v>
                </c:pt>
                <c:pt idx="6">
                  <c:v>2024  </c:v>
                </c:pt>
                <c:pt idx="7">
                  <c:v>2025  </c:v>
                </c:pt>
              </c:strCache>
            </c:strRef>
          </c:cat>
          <c:val>
            <c:numRef>
              <c:f>'ita e stranieri fdl'!$B$10:$I$10</c:f>
              <c:numCache>
                <c:formatCode>#,##0</c:formatCode>
                <c:ptCount val="8"/>
                <c:pt idx="0">
                  <c:v>712.09500000000003</c:v>
                </c:pt>
                <c:pt idx="1">
                  <c:v>738.10900000000004</c:v>
                </c:pt>
                <c:pt idx="2">
                  <c:v>743.81200000000001</c:v>
                </c:pt>
                <c:pt idx="3">
                  <c:v>748.63199999999995</c:v>
                </c:pt>
                <c:pt idx="4">
                  <c:v>720.11500000000001</c:v>
                </c:pt>
                <c:pt idx="5">
                  <c:v>695.10699999999997</c:v>
                </c:pt>
                <c:pt idx="6">
                  <c:v>656.23099999999999</c:v>
                </c:pt>
                <c:pt idx="7">
                  <c:v>655.24900000000002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23C-4C7C-9C25-09AF7A3E6E34}"/>
            </c:ext>
          </c:extLst>
        </c:ser>
        <c:ser>
          <c:idx val="1"/>
          <c:order val="1"/>
          <c:tx>
            <c:strRef>
              <c:f>'ita e stranieri fdl'!$A$11</c:f>
              <c:strCache>
                <c:ptCount val="1"/>
                <c:pt idx="0">
                  <c:v>Foreign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2.496977203692235E-3"/>
                  <c:y val="-0.112725517188582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E5FDEE1-5C9B-42A9-AEDA-33C03DB89DA9}" type="CELLRANGE">
                      <a:rPr lang="en-US"/>
                      <a:pPr>
                        <a:defRPr/>
                      </a:pPr>
                      <a:t>[INTERVALLOCELLE]</a:t>
                    </a:fld>
                    <a:endParaRPr lang="it-IT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2309514681451326E-2"/>
                      <c:h val="6.6878156713625514E-2"/>
                    </c:manualLayout>
                  </c15:layout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F23C-4C7C-9C25-09AF7A3E6E34}"/>
                </c:ext>
              </c:extLst>
            </c:dLbl>
            <c:dLbl>
              <c:idx val="1"/>
              <c:layout>
                <c:manualLayout>
                  <c:x val="0"/>
                  <c:y val="-0.10920297913049799"/>
                </c:manualLayout>
              </c:layout>
              <c:tx>
                <c:rich>
                  <a:bodyPr/>
                  <a:lstStyle/>
                  <a:p>
                    <a:fld id="{FEE05E80-C72B-4F2B-800B-EA7EC7ADF53C}" type="CELLRANGE">
                      <a:rPr lang="en-US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2-F23C-4C7C-9C25-09AF7A3E6E34}"/>
                </c:ext>
              </c:extLst>
            </c:dLbl>
            <c:dLbl>
              <c:idx val="2"/>
              <c:layout>
                <c:manualLayout>
                  <c:x val="-7.4906367041198962E-3"/>
                  <c:y val="-0.10568030238435289"/>
                </c:manualLayout>
              </c:layout>
              <c:tx>
                <c:rich>
                  <a:bodyPr/>
                  <a:lstStyle/>
                  <a:p>
                    <a:fld id="{D6912DE5-03B6-4AC8-BC38-FF7923A119F2}" type="CELLRANGE">
                      <a:rPr lang="en-US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F23C-4C7C-9C25-09AF7A3E6E34}"/>
                </c:ext>
              </c:extLst>
            </c:dLbl>
            <c:dLbl>
              <c:idx val="3"/>
              <c:layout>
                <c:manualLayout>
                  <c:x val="-9.155116877677298E-17"/>
                  <c:y val="-0.10215762563820778"/>
                </c:manualLayout>
              </c:layout>
              <c:tx>
                <c:rich>
                  <a:bodyPr/>
                  <a:lstStyle/>
                  <a:p>
                    <a:fld id="{8CCA05A0-1191-41EA-A0B1-E54514724EA7}" type="CELLRANGE">
                      <a:rPr lang="en-US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4-F23C-4C7C-9C25-09AF7A3E6E34}"/>
                </c:ext>
              </c:extLst>
            </c:dLbl>
            <c:dLbl>
              <c:idx val="4"/>
              <c:layout>
                <c:manualLayout>
                  <c:x val="0"/>
                  <c:y val="-0.1056803023843529"/>
                </c:manualLayout>
              </c:layout>
              <c:tx>
                <c:rich>
                  <a:bodyPr/>
                  <a:lstStyle/>
                  <a:p>
                    <a:fld id="{3161F900-6512-4D9C-AD07-F5C8D1B4B1F8}" type="CELLRANGE">
                      <a:rPr lang="en-US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F23C-4C7C-9C25-09AF7A3E6E34}"/>
                </c:ext>
              </c:extLst>
            </c:dLbl>
            <c:dLbl>
              <c:idx val="5"/>
              <c:layout>
                <c:manualLayout>
                  <c:x val="-2.4968789013733749E-3"/>
                  <c:y val="-0.11977100936893327"/>
                </c:manualLayout>
              </c:layout>
              <c:tx>
                <c:rich>
                  <a:bodyPr/>
                  <a:lstStyle/>
                  <a:p>
                    <a:fld id="{295A36B4-4709-4EA7-AC83-E6C2361A2422}" type="CELLRANGE">
                      <a:rPr lang="en-US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6-F23C-4C7C-9C25-09AF7A3E6E34}"/>
                </c:ext>
              </c:extLst>
            </c:dLbl>
            <c:dLbl>
              <c:idx val="6"/>
              <c:layout>
                <c:manualLayout>
                  <c:x val="-4.9937578027465668E-3"/>
                  <c:y val="-0.10568030238435289"/>
                </c:manualLayout>
              </c:layout>
              <c:tx>
                <c:rich>
                  <a:bodyPr/>
                  <a:lstStyle/>
                  <a:p>
                    <a:fld id="{937FFBE7-CC3A-41EF-9208-DA260AAEAE56}" type="CELLRANGE">
                      <a:rPr lang="en-US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F23C-4C7C-9C25-09AF7A3E6E34}"/>
                </c:ext>
              </c:extLst>
            </c:dLbl>
            <c:dLbl>
              <c:idx val="7"/>
              <c:layout>
                <c:manualLayout>
                  <c:x val="0"/>
                  <c:y val="-9.8634948892062688E-2"/>
                </c:manualLayout>
              </c:layout>
              <c:tx>
                <c:rich>
                  <a:bodyPr/>
                  <a:lstStyle/>
                  <a:p>
                    <a:fld id="{A2A759AB-45AD-475D-8F18-918D0EC012CA}" type="CELLRANGE">
                      <a:rPr lang="en-US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8-F23C-4C7C-9C25-09AF7A3E6E3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'ita e stranieri fdl'!$B$9:$I$9</c:f>
              <c:strCache>
                <c:ptCount val="8"/>
                <c:pt idx="0">
                  <c:v>2018  </c:v>
                </c:pt>
                <c:pt idx="1">
                  <c:v>2019  </c:v>
                </c:pt>
                <c:pt idx="2">
                  <c:v>2020  </c:v>
                </c:pt>
                <c:pt idx="3">
                  <c:v>2021  </c:v>
                </c:pt>
                <c:pt idx="4">
                  <c:v>2022  </c:v>
                </c:pt>
                <c:pt idx="5">
                  <c:v>2023  </c:v>
                </c:pt>
                <c:pt idx="6">
                  <c:v>2024  </c:v>
                </c:pt>
                <c:pt idx="7">
                  <c:v>2025  </c:v>
                </c:pt>
              </c:strCache>
            </c:strRef>
          </c:cat>
          <c:val>
            <c:numRef>
              <c:f>'ita e stranieri fdl'!$B$11:$I$11</c:f>
              <c:numCache>
                <c:formatCode>#,##0</c:formatCode>
                <c:ptCount val="8"/>
                <c:pt idx="0">
                  <c:v>147.69</c:v>
                </c:pt>
                <c:pt idx="1">
                  <c:v>157.453</c:v>
                </c:pt>
                <c:pt idx="2">
                  <c:v>161.05000000000001</c:v>
                </c:pt>
                <c:pt idx="3">
                  <c:v>164.84200000000001</c:v>
                </c:pt>
                <c:pt idx="4">
                  <c:v>154.81899999999999</c:v>
                </c:pt>
                <c:pt idx="5">
                  <c:v>152.44499999999999</c:v>
                </c:pt>
                <c:pt idx="6">
                  <c:v>163.69200000000001</c:v>
                </c:pt>
                <c:pt idx="7">
                  <c:v>179.7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'ita e stranieri fdl'!$B$14:$I$14</c15:f>
                <c15:dlblRangeCache>
                  <c:ptCount val="8"/>
                  <c:pt idx="0">
                    <c:v>17%</c:v>
                  </c:pt>
                  <c:pt idx="1">
                    <c:v>18%</c:v>
                  </c:pt>
                  <c:pt idx="2">
                    <c:v>18%</c:v>
                  </c:pt>
                  <c:pt idx="3">
                    <c:v>18%</c:v>
                  </c:pt>
                  <c:pt idx="4">
                    <c:v>18%</c:v>
                  </c:pt>
                  <c:pt idx="5">
                    <c:v>18%</c:v>
                  </c:pt>
                  <c:pt idx="6">
                    <c:v>20%</c:v>
                  </c:pt>
                  <c:pt idx="7">
                    <c:v>22%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9-F23C-4C7C-9C25-09AF7A3E6E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95024495"/>
        <c:axId val="1395025455"/>
      </c:barChart>
      <c:catAx>
        <c:axId val="13950244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395025455"/>
        <c:crosses val="autoZero"/>
        <c:auto val="1"/>
        <c:lblAlgn val="ctr"/>
        <c:lblOffset val="100"/>
        <c:noMultiLvlLbl val="0"/>
      </c:catAx>
      <c:valAx>
        <c:axId val="139502545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39502449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Average weekly income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plotArea>
      <c:layout>
        <c:manualLayout>
          <c:layoutTarget val="inner"/>
          <c:xMode val="edge"/>
          <c:yMode val="edge"/>
          <c:x val="7.252244705754507E-2"/>
          <c:y val="2.2259451611101804E-2"/>
          <c:w val="0.90907617283894715"/>
          <c:h val="0.800756288442668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'Totale Lavoratori, redditi da l'!$B$30</c:f>
              <c:strCache>
                <c:ptCount val="1"/>
                <c:pt idx="0">
                  <c:v>Farmworker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'Totale Lavoratori, redditi da l'!$C$29:$L$29</c:f>
              <c:numCache>
                <c:formatCode>General</c:formatCode>
                <c:ptCount val="10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</c:numCache>
            </c:numRef>
          </c:cat>
          <c:val>
            <c:numRef>
              <c:f>'Totale Lavoratori, redditi da l'!$C$30:$L$30</c:f>
              <c:numCache>
                <c:formatCode>0</c:formatCode>
                <c:ptCount val="10"/>
                <c:pt idx="0">
                  <c:v>379.21823488464673</c:v>
                </c:pt>
                <c:pt idx="1">
                  <c:v>385.85891755049084</c:v>
                </c:pt>
                <c:pt idx="2">
                  <c:v>387.43513432792992</c:v>
                </c:pt>
                <c:pt idx="3">
                  <c:v>395.2115390899171</c:v>
                </c:pt>
                <c:pt idx="4">
                  <c:v>404.07608008754499</c:v>
                </c:pt>
                <c:pt idx="5">
                  <c:v>413.14052692930306</c:v>
                </c:pt>
                <c:pt idx="6">
                  <c:v>414.39296120954742</c:v>
                </c:pt>
                <c:pt idx="7">
                  <c:v>422.13013520870538</c:v>
                </c:pt>
                <c:pt idx="8">
                  <c:v>434.50424756151631</c:v>
                </c:pt>
                <c:pt idx="9">
                  <c:v>448.04969099265656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7E9-427C-A30E-3E29A6A23638}"/>
            </c:ext>
          </c:extLst>
        </c:ser>
        <c:ser>
          <c:idx val="1"/>
          <c:order val="1"/>
          <c:tx>
            <c:strRef>
              <c:f>'Totale Lavoratori, redditi da l'!$B$31</c:f>
              <c:strCache>
                <c:ptCount val="1"/>
                <c:pt idx="0">
                  <c:v>Private employee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'Totale Lavoratori, redditi da l'!$C$29:$L$29</c:f>
              <c:numCache>
                <c:formatCode>General</c:formatCode>
                <c:ptCount val="10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</c:numCache>
            </c:numRef>
          </c:cat>
          <c:val>
            <c:numRef>
              <c:f>'Totale Lavoratori, redditi da l'!$C$31:$L$31</c:f>
              <c:numCache>
                <c:formatCode>0</c:formatCode>
                <c:ptCount val="10"/>
                <c:pt idx="0">
                  <c:v>529.55509042148958</c:v>
                </c:pt>
                <c:pt idx="1">
                  <c:v>534.1532877419429</c:v>
                </c:pt>
                <c:pt idx="2">
                  <c:v>532.10503062704322</c:v>
                </c:pt>
                <c:pt idx="3">
                  <c:v>534.45195673869239</c:v>
                </c:pt>
                <c:pt idx="4">
                  <c:v>541.64462343701393</c:v>
                </c:pt>
                <c:pt idx="5">
                  <c:v>548.25863954719671</c:v>
                </c:pt>
                <c:pt idx="6">
                  <c:v>562.38197260373624</c:v>
                </c:pt>
                <c:pt idx="7">
                  <c:v>565.84296624736726</c:v>
                </c:pt>
                <c:pt idx="8">
                  <c:v>569.14894002169126</c:v>
                </c:pt>
                <c:pt idx="9">
                  <c:v>585.87465620129933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7E9-427C-A30E-3E29A6A23638}"/>
            </c:ext>
          </c:extLst>
        </c:ser>
        <c:ser>
          <c:idx val="2"/>
          <c:order val="2"/>
          <c:tx>
            <c:strRef>
              <c:f>'Totale Lavoratori, redditi da l'!$B$32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'Totale Lavoratori, redditi da l'!$C$29:$L$29</c:f>
              <c:numCache>
                <c:formatCode>General</c:formatCode>
                <c:ptCount val="10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</c:numCache>
            </c:numRef>
          </c:cat>
          <c:val>
            <c:numRef>
              <c:f>'Totale Lavoratori, redditi da l'!$C$32:$L$32</c:f>
              <c:numCache>
                <c:formatCode>0</c:formatCode>
                <c:ptCount val="10"/>
                <c:pt idx="0">
                  <c:v>505.46656802511376</c:v>
                </c:pt>
                <c:pt idx="1">
                  <c:v>512.2802251948068</c:v>
                </c:pt>
                <c:pt idx="2">
                  <c:v>514.49935768676983</c:v>
                </c:pt>
                <c:pt idx="3">
                  <c:v>520.0287221740067</c:v>
                </c:pt>
                <c:pt idx="4">
                  <c:v>532.8371230867125</c:v>
                </c:pt>
                <c:pt idx="5">
                  <c:v>539.01098576232573</c:v>
                </c:pt>
                <c:pt idx="6">
                  <c:v>542.60759819865052</c:v>
                </c:pt>
                <c:pt idx="7">
                  <c:v>553.03734607986144</c:v>
                </c:pt>
                <c:pt idx="8">
                  <c:v>569.6140316930605</c:v>
                </c:pt>
                <c:pt idx="9">
                  <c:v>584.15562536820005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7E9-427C-A30E-3E29A6A236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39076415"/>
        <c:axId val="22028559"/>
      </c:barChart>
      <c:catAx>
        <c:axId val="203907641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028559"/>
        <c:crosses val="autoZero"/>
        <c:auto val="1"/>
        <c:lblAlgn val="ctr"/>
        <c:lblOffset val="100"/>
        <c:noMultiLvlLbl val="0"/>
      </c:catAx>
      <c:valAx>
        <c:axId val="2202855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3907641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1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102183757528884E-2"/>
          <c:y val="6.6837136449724457E-2"/>
          <c:w val="0.88800080727442077"/>
          <c:h val="0.761586145240518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'fig 3 Tassi di irreg al 2023'!$B$23</c:f>
              <c:strCache>
                <c:ptCount val="1"/>
                <c:pt idx="0">
                  <c:v>Totale attività economiche 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'fig 3 Tassi di irreg al 2023'!$C$22:$L$22</c:f>
              <c:numCache>
                <c:formatCode>General</c:formatCode>
                <c:ptCount val="10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</c:numCache>
            </c:numRef>
          </c:cat>
          <c:val>
            <c:numRef>
              <c:f>'fig 3 Tassi di irreg al 2023'!$C$23:$L$23</c:f>
              <c:numCache>
                <c:formatCode>#,##0.0</c:formatCode>
                <c:ptCount val="10"/>
                <c:pt idx="0">
                  <c:v>11.6</c:v>
                </c:pt>
                <c:pt idx="1">
                  <c:v>11.8</c:v>
                </c:pt>
                <c:pt idx="2">
                  <c:v>11.5</c:v>
                </c:pt>
                <c:pt idx="3">
                  <c:v>11.5</c:v>
                </c:pt>
                <c:pt idx="4">
                  <c:v>11.2</c:v>
                </c:pt>
                <c:pt idx="5">
                  <c:v>11</c:v>
                </c:pt>
                <c:pt idx="6">
                  <c:v>10.5</c:v>
                </c:pt>
                <c:pt idx="7">
                  <c:v>9.9</c:v>
                </c:pt>
                <c:pt idx="8">
                  <c:v>9.6999999999999993</c:v>
                </c:pt>
                <c:pt idx="9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70-40D1-907A-BA3B46645CF8}"/>
            </c:ext>
          </c:extLst>
        </c:ser>
        <c:ser>
          <c:idx val="1"/>
          <c:order val="1"/>
          <c:tx>
            <c:strRef>
              <c:f>'fig 3 Tassi di irreg al 2023'!$B$24</c:f>
              <c:strCache>
                <c:ptCount val="1"/>
                <c:pt idx="0">
                  <c:v>Agricoltura, silvicoltura e pesca 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'fig 3 Tassi di irreg al 2023'!$C$22:$L$22</c:f>
              <c:numCache>
                <c:formatCode>General</c:formatCode>
                <c:ptCount val="10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2022</c:v>
                </c:pt>
                <c:pt idx="9">
                  <c:v>2023</c:v>
                </c:pt>
              </c:numCache>
            </c:numRef>
          </c:cat>
          <c:val>
            <c:numRef>
              <c:f>'fig 3 Tassi di irreg al 2023'!$C$24:$L$24</c:f>
              <c:numCache>
                <c:formatCode>#,##0.0</c:formatCode>
                <c:ptCount val="10"/>
                <c:pt idx="0">
                  <c:v>20.7</c:v>
                </c:pt>
                <c:pt idx="1">
                  <c:v>21</c:v>
                </c:pt>
                <c:pt idx="2">
                  <c:v>21.6</c:v>
                </c:pt>
                <c:pt idx="3">
                  <c:v>21.4</c:v>
                </c:pt>
                <c:pt idx="4">
                  <c:v>21.7</c:v>
                </c:pt>
                <c:pt idx="5">
                  <c:v>21.4</c:v>
                </c:pt>
                <c:pt idx="6">
                  <c:v>21.5</c:v>
                </c:pt>
                <c:pt idx="7">
                  <c:v>20.3</c:v>
                </c:pt>
                <c:pt idx="8">
                  <c:v>20.2</c:v>
                </c:pt>
                <c:pt idx="9">
                  <c:v>20.8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870-40D1-907A-BA3B46645C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30639375"/>
        <c:axId val="1030638895"/>
      </c:barChart>
      <c:catAx>
        <c:axId val="103063937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030638895"/>
        <c:crosses val="autoZero"/>
        <c:auto val="1"/>
        <c:lblAlgn val="ctr"/>
        <c:lblOffset val="100"/>
        <c:noMultiLvlLbl val="0"/>
      </c:catAx>
      <c:valAx>
        <c:axId val="103063889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03063937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75"/>
      <c:rotY val="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4000523123822335E-2"/>
          <c:y val="0.10973241243948192"/>
          <c:w val="0.85529122534560309"/>
          <c:h val="0.84252780225211987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  <a:sp3d contourW="1905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E98E-4E04-AD95-73B2A5BE299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  <a:sp3d contourW="1905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E98E-4E04-AD95-73B2A5BE299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  <a:sp3d contourW="1905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E98E-4E04-AD95-73B2A5BE299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  <a:sp3d contourW="1905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E98E-4E04-AD95-73B2A5BE2997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  <a:sp3d contourW="1905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E98E-4E04-AD95-73B2A5BE2997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  <a:sp3d contourW="1905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E98E-4E04-AD95-73B2A5BE2997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  <a:sp3d contourW="1905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E98E-4E04-AD95-73B2A5BE2997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  <a:sp3d contourW="1905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E98E-4E04-AD95-73B2A5BE2997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  <a:sp3d contourW="1905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E98E-4E04-AD95-73B2A5BE2997}"/>
              </c:ext>
            </c:extLst>
          </c:dPt>
          <c:dLbls>
            <c:dLbl>
              <c:idx val="0"/>
              <c:layout>
                <c:manualLayout>
                  <c:x val="6.9016616094268374E-2"/>
                  <c:y val="7.0627779368077334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98E-4E04-AD95-73B2A5BE2997}"/>
                </c:ext>
              </c:extLst>
            </c:dLbl>
            <c:dLbl>
              <c:idx val="1"/>
              <c:layout>
                <c:manualLayout>
                  <c:x val="2.9721065524785741E-2"/>
                  <c:y val="-0.10553495139436346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98E-4E04-AD95-73B2A5BE2997}"/>
                </c:ext>
              </c:extLst>
            </c:dLbl>
            <c:dLbl>
              <c:idx val="2"/>
              <c:layout>
                <c:manualLayout>
                  <c:x val="-0.20137352011521126"/>
                  <c:y val="-7.8580916376887883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98E-4E04-AD95-73B2A5BE2997}"/>
                </c:ext>
              </c:extLst>
            </c:dLbl>
            <c:dLbl>
              <c:idx val="3"/>
              <c:layout>
                <c:manualLayout>
                  <c:x val="-5.6999264127870194E-2"/>
                  <c:y val="7.1689580345710588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98E-4E04-AD95-73B2A5BE299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'fig. 1.3'!$B$29:$J$29</c:f>
              <c:strCache>
                <c:ptCount val="9"/>
                <c:pt idx="0">
                  <c:v>Arable crops</c:v>
                </c:pt>
                <c:pt idx="1">
                  <c:v>Horticulture and floriculture</c:v>
                </c:pt>
                <c:pt idx="2">
                  <c:v>Permanent crops</c:v>
                </c:pt>
                <c:pt idx="3">
                  <c:v>Grazing livestock</c:v>
                </c:pt>
                <c:pt idx="4">
                  <c:v>Granivores</c:v>
                </c:pt>
                <c:pt idx="5">
                  <c:v>Mixed crops</c:v>
                </c:pt>
                <c:pt idx="6">
                  <c:v>Mixed livestock</c:v>
                </c:pt>
                <c:pt idx="7">
                  <c:v>Mixed</c:v>
                </c:pt>
                <c:pt idx="8">
                  <c:v>Not classified</c:v>
                </c:pt>
              </c:strCache>
            </c:strRef>
          </c:cat>
          <c:val>
            <c:numRef>
              <c:f>'fig. 1.3'!$B$52:$J$52</c:f>
              <c:numCache>
                <c:formatCode>_-* #,##0.0_-;\-* #,##0.0_-;_-* "-"??_-;_-@_-</c:formatCode>
                <c:ptCount val="9"/>
                <c:pt idx="0">
                  <c:v>19.073062855372076</c:v>
                </c:pt>
                <c:pt idx="1">
                  <c:v>14.272399885435791</c:v>
                </c:pt>
                <c:pt idx="2">
                  <c:v>44.371094135157598</c:v>
                </c:pt>
                <c:pt idx="3">
                  <c:v>9.2566942591123151</c:v>
                </c:pt>
                <c:pt idx="4">
                  <c:v>2.6598616778022453</c:v>
                </c:pt>
                <c:pt idx="5">
                  <c:v>7.7199374592099756</c:v>
                </c:pt>
                <c:pt idx="6">
                  <c:v>0.25049182790953184</c:v>
                </c:pt>
                <c:pt idx="7">
                  <c:v>2.1405665294087264</c:v>
                </c:pt>
                <c:pt idx="8">
                  <c:v>0.25589137059174294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E98E-4E04-AD95-73B2A5BE2997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1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'numero totale'!$B$23</c:f>
              <c:strCache>
                <c:ptCount val="1"/>
                <c:pt idx="0">
                  <c:v>European Union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'numero totale'!$C$22:$L$22</c:f>
              <c:numCache>
                <c:formatCode>General</c:formatCode>
                <c:ptCount val="10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</c:numCache>
            </c:numRef>
          </c:cat>
          <c:val>
            <c:numRef>
              <c:f>'numero totale'!$C$23:$L$23</c:f>
              <c:numCache>
                <c:formatCode>#,##0</c:formatCode>
                <c:ptCount val="10"/>
                <c:pt idx="0">
                  <c:v>164660</c:v>
                </c:pt>
                <c:pt idx="1">
                  <c:v>160175</c:v>
                </c:pt>
                <c:pt idx="2">
                  <c:v>144724</c:v>
                </c:pt>
                <c:pt idx="3">
                  <c:v>140085</c:v>
                </c:pt>
                <c:pt idx="4">
                  <c:v>128094</c:v>
                </c:pt>
                <c:pt idx="5">
                  <c:v>107128</c:v>
                </c:pt>
                <c:pt idx="6">
                  <c:v>103972</c:v>
                </c:pt>
                <c:pt idx="7">
                  <c:v>98749</c:v>
                </c:pt>
                <c:pt idx="8">
                  <c:v>96422</c:v>
                </c:pt>
                <c:pt idx="9">
                  <c:v>92063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4D0-4883-9972-8A470CD8049D}"/>
            </c:ext>
          </c:extLst>
        </c:ser>
        <c:ser>
          <c:idx val="1"/>
          <c:order val="1"/>
          <c:tx>
            <c:strRef>
              <c:f>'numero totale'!$B$24</c:f>
              <c:strCache>
                <c:ptCount val="1"/>
                <c:pt idx="0">
                  <c:v>Non EU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'numero totale'!$C$22:$L$22</c:f>
              <c:numCache>
                <c:formatCode>General</c:formatCode>
                <c:ptCount val="10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</c:numCache>
            </c:numRef>
          </c:cat>
          <c:val>
            <c:numRef>
              <c:f>'numero totale'!$C$24:$L$24</c:f>
              <c:numCache>
                <c:formatCode>#,##0</c:formatCode>
                <c:ptCount val="10"/>
                <c:pt idx="0">
                  <c:v>138070</c:v>
                </c:pt>
                <c:pt idx="1">
                  <c:v>146673</c:v>
                </c:pt>
                <c:pt idx="2">
                  <c:v>157345</c:v>
                </c:pt>
                <c:pt idx="3">
                  <c:v>174070</c:v>
                </c:pt>
                <c:pt idx="4">
                  <c:v>182107</c:v>
                </c:pt>
                <c:pt idx="5">
                  <c:v>188283</c:v>
                </c:pt>
                <c:pt idx="6">
                  <c:v>190692</c:v>
                </c:pt>
                <c:pt idx="7">
                  <c:v>192289</c:v>
                </c:pt>
                <c:pt idx="8">
                  <c:v>202756</c:v>
                </c:pt>
                <c:pt idx="9">
                  <c:v>222424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4D0-4883-9972-8A470CD804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77294511"/>
        <c:axId val="677299791"/>
      </c:lineChart>
      <c:catAx>
        <c:axId val="67729451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677299791"/>
        <c:crosses val="autoZero"/>
        <c:auto val="1"/>
        <c:lblAlgn val="ctr"/>
        <c:lblOffset val="100"/>
        <c:noMultiLvlLbl val="0"/>
      </c:catAx>
      <c:valAx>
        <c:axId val="67729979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67729451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'Provenienze in Mondo agricolo'!$C$3</c:f>
              <c:strCache>
                <c:ptCount val="1"/>
                <c:pt idx="0">
                  <c:v>2024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'Provenienze in Mondo agricolo'!$B$4:$B$19</c:f>
              <c:strCache>
                <c:ptCount val="16"/>
                <c:pt idx="0">
                  <c:v>Romania</c:v>
                </c:pt>
                <c:pt idx="1">
                  <c:v>India</c:v>
                </c:pt>
                <c:pt idx="2">
                  <c:v>Marocco</c:v>
                </c:pt>
                <c:pt idx="3">
                  <c:v>Albania</c:v>
                </c:pt>
                <c:pt idx="4">
                  <c:v>Pakistan</c:v>
                </c:pt>
                <c:pt idx="5">
                  <c:v>Bangladesh</c:v>
                </c:pt>
                <c:pt idx="6">
                  <c:v>Tunisia</c:v>
                </c:pt>
                <c:pt idx="7">
                  <c:v>Senegal</c:v>
                </c:pt>
                <c:pt idx="8">
                  <c:v>Nigeria</c:v>
                </c:pt>
                <c:pt idx="9">
                  <c:v>Mali</c:v>
                </c:pt>
                <c:pt idx="10">
                  <c:v>Macedonia</c:v>
                </c:pt>
                <c:pt idx="11">
                  <c:v>Bulgaria</c:v>
                </c:pt>
                <c:pt idx="12">
                  <c:v>Gambia</c:v>
                </c:pt>
                <c:pt idx="13">
                  <c:v>Ucraina</c:v>
                </c:pt>
                <c:pt idx="14">
                  <c:v>Germania</c:v>
                </c:pt>
                <c:pt idx="15">
                  <c:v>Polonia</c:v>
                </c:pt>
              </c:strCache>
            </c:strRef>
          </c:cat>
          <c:val>
            <c:numRef>
              <c:f>'Provenienze in Mondo agricolo'!$C$4:$C$19</c:f>
              <c:numCache>
                <c:formatCode>General</c:formatCode>
                <c:ptCount val="16"/>
                <c:pt idx="0">
                  <c:v>65818</c:v>
                </c:pt>
                <c:pt idx="1">
                  <c:v>51152</c:v>
                </c:pt>
                <c:pt idx="2">
                  <c:v>47789</c:v>
                </c:pt>
                <c:pt idx="3">
                  <c:v>35784</c:v>
                </c:pt>
                <c:pt idx="4">
                  <c:v>20068</c:v>
                </c:pt>
                <c:pt idx="5">
                  <c:v>19435</c:v>
                </c:pt>
                <c:pt idx="6">
                  <c:v>18345</c:v>
                </c:pt>
                <c:pt idx="7">
                  <c:v>15959</c:v>
                </c:pt>
                <c:pt idx="8">
                  <c:v>10106</c:v>
                </c:pt>
                <c:pt idx="9">
                  <c:v>8772</c:v>
                </c:pt>
                <c:pt idx="10">
                  <c:v>8541</c:v>
                </c:pt>
                <c:pt idx="11">
                  <c:v>6973</c:v>
                </c:pt>
                <c:pt idx="12">
                  <c:v>6736</c:v>
                </c:pt>
                <c:pt idx="13">
                  <c:v>6508</c:v>
                </c:pt>
                <c:pt idx="14">
                  <c:v>5947</c:v>
                </c:pt>
                <c:pt idx="15">
                  <c:v>5509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DD4-46BF-8B31-29680ACC4CB8}"/>
            </c:ext>
          </c:extLst>
        </c:ser>
        <c:ser>
          <c:idx val="1"/>
          <c:order val="1"/>
          <c:tx>
            <c:strRef>
              <c:f>'Provenienze in Mondo agricolo'!$D$3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'Provenienze in Mondo agricolo'!$B$4:$B$19</c:f>
              <c:strCache>
                <c:ptCount val="16"/>
                <c:pt idx="0">
                  <c:v>Romania</c:v>
                </c:pt>
                <c:pt idx="1">
                  <c:v>India</c:v>
                </c:pt>
                <c:pt idx="2">
                  <c:v>Marocco</c:v>
                </c:pt>
                <c:pt idx="3">
                  <c:v>Albania</c:v>
                </c:pt>
                <c:pt idx="4">
                  <c:v>Pakistan</c:v>
                </c:pt>
                <c:pt idx="5">
                  <c:v>Bangladesh</c:v>
                </c:pt>
                <c:pt idx="6">
                  <c:v>Tunisia</c:v>
                </c:pt>
                <c:pt idx="7">
                  <c:v>Senegal</c:v>
                </c:pt>
                <c:pt idx="8">
                  <c:v>Nigeria</c:v>
                </c:pt>
                <c:pt idx="9">
                  <c:v>Mali</c:v>
                </c:pt>
                <c:pt idx="10">
                  <c:v>Macedonia</c:v>
                </c:pt>
                <c:pt idx="11">
                  <c:v>Bulgaria</c:v>
                </c:pt>
                <c:pt idx="12">
                  <c:v>Gambia</c:v>
                </c:pt>
                <c:pt idx="13">
                  <c:v>Ucraina</c:v>
                </c:pt>
                <c:pt idx="14">
                  <c:v>Germania</c:v>
                </c:pt>
                <c:pt idx="15">
                  <c:v>Polonia</c:v>
                </c:pt>
              </c:strCache>
            </c:strRef>
          </c:cat>
          <c:val>
            <c:numRef>
              <c:f>'Provenienze in Mondo agricolo'!$D$4:$D$19</c:f>
              <c:numCache>
                <c:formatCode>General</c:formatCode>
                <c:ptCount val="16"/>
                <c:pt idx="0">
                  <c:v>107791</c:v>
                </c:pt>
                <c:pt idx="1">
                  <c:v>34585</c:v>
                </c:pt>
                <c:pt idx="2">
                  <c:v>34910</c:v>
                </c:pt>
                <c:pt idx="3">
                  <c:v>32514</c:v>
                </c:pt>
                <c:pt idx="4">
                  <c:v>9939</c:v>
                </c:pt>
                <c:pt idx="5">
                  <c:v>5464</c:v>
                </c:pt>
                <c:pt idx="6">
                  <c:v>13057</c:v>
                </c:pt>
                <c:pt idx="7">
                  <c:v>13913</c:v>
                </c:pt>
                <c:pt idx="8">
                  <c:v>9237</c:v>
                </c:pt>
                <c:pt idx="9">
                  <c:v>6715</c:v>
                </c:pt>
                <c:pt idx="10">
                  <c:v>10820</c:v>
                </c:pt>
                <c:pt idx="11">
                  <c:v>11258</c:v>
                </c:pt>
                <c:pt idx="12">
                  <c:v>5210</c:v>
                </c:pt>
                <c:pt idx="13">
                  <c:v>5323</c:v>
                </c:pt>
                <c:pt idx="14">
                  <c:v>6929</c:v>
                </c:pt>
                <c:pt idx="15">
                  <c:v>13164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DD4-46BF-8B31-29680ACC4C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77270991"/>
        <c:axId val="677256591"/>
      </c:barChart>
      <c:catAx>
        <c:axId val="67727099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677256591"/>
        <c:crosses val="autoZero"/>
        <c:auto val="1"/>
        <c:lblAlgn val="ctr"/>
        <c:lblOffset val="100"/>
        <c:noMultiLvlLbl val="0"/>
      </c:catAx>
      <c:valAx>
        <c:axId val="67725659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67727099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0.20116</cdr:x>
      <cdr:y>0.06703</cdr:y>
    </cdr:from>
    <cdr:to>
      <cdr:x>0.76821</cdr:x>
      <cdr:y>0.15475</cdr:y>
    </cdr:to>
    <cdr:sp macro="" textlink="">
      <cdr:nvSpPr>
        <cdr:cNvPr id="2" name="CasellaDiTesto 1">
          <a:extLst xmlns:a="http://schemas.openxmlformats.org/drawingml/2006/main">
            <a:ext uri="{FF2B5EF4-FFF2-40B4-BE49-F238E27FC236}">
              <a16:creationId xmlns:a16="http://schemas.microsoft.com/office/drawing/2014/main" id="{685C0086-3BC9-5FB9-D528-D8DB18803634}"/>
            </a:ext>
          </a:extLst>
        </cdr:cNvPr>
        <cdr:cNvSpPr txBox="1"/>
      </cdr:nvSpPr>
      <cdr:spPr>
        <a:xfrm xmlns:a="http://schemas.openxmlformats.org/drawingml/2006/main">
          <a:off x="952889" y="203775"/>
          <a:ext cx="2686049" cy="2667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it-IT" sz="1100" kern="1200" dirty="0"/>
        </a:p>
      </cdr:txBody>
    </cdr:sp>
  </cdr:relSizeAnchor>
  <cdr:relSizeAnchor xmlns:cdr="http://schemas.openxmlformats.org/drawingml/2006/chartDrawing">
    <cdr:from>
      <cdr:x>0.30339</cdr:x>
      <cdr:y>0</cdr:y>
    </cdr:from>
    <cdr:to>
      <cdr:x>0.88049</cdr:x>
      <cdr:y>0.13675</cdr:y>
    </cdr:to>
    <cdr:sp macro="" textlink="">
      <cdr:nvSpPr>
        <cdr:cNvPr id="3" name="CasellaDiTesto 2">
          <a:extLst xmlns:a="http://schemas.openxmlformats.org/drawingml/2006/main">
            <a:ext uri="{FF2B5EF4-FFF2-40B4-BE49-F238E27FC236}">
              <a16:creationId xmlns:a16="http://schemas.microsoft.com/office/drawing/2014/main" id="{7AF698AC-BC8A-9880-C102-FE767FC7FC68}"/>
            </a:ext>
          </a:extLst>
        </cdr:cNvPr>
        <cdr:cNvSpPr txBox="1"/>
      </cdr:nvSpPr>
      <cdr:spPr>
        <a:xfrm xmlns:a="http://schemas.openxmlformats.org/drawingml/2006/main">
          <a:off x="1437141" y="-777300"/>
          <a:ext cx="2733680" cy="4157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it-IT" dirty="0"/>
            <a:t>The </a:t>
          </a:r>
          <a:r>
            <a:rPr lang="it-IT" dirty="0" err="1"/>
            <a:t>undeclared</a:t>
          </a:r>
          <a:r>
            <a:rPr lang="it-IT" dirty="0"/>
            <a:t> work rate </a:t>
          </a:r>
          <a:endParaRPr lang="it-IT" sz="1100" b="1" kern="12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2518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429496729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/>
          <a:lstStyle/>
          <a:p>
            <a:fld id="{540C1B4A-F124-4838-9CF6-6CD1D7C3B85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5252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40C1B4A-F124-4838-9CF6-6CD1D7C3B854}" type="slidenum">
              <a:rPr lang="en-GB" smtClean="0"/>
              <a:t>5</a:t>
            </a:fld>
            <a:endParaRPr lang="en-GB"/>
          </a:p>
        </p:txBody>
      </p:sp>
      <p:sp>
        <p:nvSpPr>
          <p:cNvPr id="2" name="Segnaposto note 1">
            <a:extLst>
              <a:ext uri="{FF2B5EF4-FFF2-40B4-BE49-F238E27FC236}">
                <a16:creationId xmlns:a16="http://schemas.microsoft.com/office/drawing/2014/main" id="{0D4FC7E0-BDD7-5D1F-C4F8-950ADA8826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58316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429496729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/>
          <a:lstStyle/>
          <a:p>
            <a:fld id="{540C1B4A-F124-4838-9CF6-6CD1D7C3B85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7274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it-IT"/>
          </a:p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297072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076730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006DAB"/>
                </a:solidFill>
                <a:latin typeface="Verdana"/>
                <a:cs typeface="Verdana"/>
              </a:defRPr>
            </a:lvl1pPr>
          </a:lstStyle>
          <a:p>
            <a:pPr marL="38100">
              <a:lnSpc>
                <a:spcPct val="100000"/>
              </a:lnSpc>
              <a:spcBef>
                <a:spcPts val="105"/>
              </a:spcBef>
            </a:pPr>
            <a:fld id="{81D60167-4931-47E6-BA6A-407CBD079E47}" type="slidenum">
              <a:rPr dirty="0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499228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700" b="0" i="0">
                <a:solidFill>
                  <a:srgbClr val="499228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006DAB"/>
                </a:solidFill>
                <a:latin typeface="Verdana"/>
                <a:cs typeface="Verdana"/>
              </a:defRPr>
            </a:lvl1pPr>
          </a:lstStyle>
          <a:p>
            <a:pPr marL="38100">
              <a:lnSpc>
                <a:spcPct val="100000"/>
              </a:lnSpc>
              <a:spcBef>
                <a:spcPts val="105"/>
              </a:spcBef>
            </a:pPr>
            <a:fld id="{81D60167-4931-47E6-BA6A-407CBD079E47}" type="slidenum">
              <a:rPr dirty="0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499228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006DAB"/>
                </a:solidFill>
                <a:latin typeface="Verdana"/>
                <a:cs typeface="Verdana"/>
              </a:defRPr>
            </a:lvl1pPr>
          </a:lstStyle>
          <a:p>
            <a:pPr marL="38100">
              <a:lnSpc>
                <a:spcPct val="100000"/>
              </a:lnSpc>
              <a:spcBef>
                <a:spcPts val="105"/>
              </a:spcBef>
            </a:pPr>
            <a:fld id="{81D60167-4931-47E6-BA6A-407CBD079E47}" type="slidenum">
              <a:rPr dirty="0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499228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006DAB"/>
                </a:solidFill>
                <a:latin typeface="Verdana"/>
                <a:cs typeface="Verdana"/>
              </a:defRPr>
            </a:lvl1pPr>
          </a:lstStyle>
          <a:p>
            <a:pPr marL="38100">
              <a:lnSpc>
                <a:spcPct val="100000"/>
              </a:lnSpc>
              <a:spcBef>
                <a:spcPts val="105"/>
              </a:spcBef>
            </a:pPr>
            <a:fld id="{81D60167-4931-47E6-BA6A-407CBD079E47}" type="slidenum">
              <a:rPr dirty="0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006DAB"/>
                </a:solidFill>
                <a:latin typeface="Verdana"/>
                <a:cs typeface="Verdana"/>
              </a:defRPr>
            </a:lvl1pPr>
          </a:lstStyle>
          <a:p>
            <a:pPr marL="38100">
              <a:lnSpc>
                <a:spcPct val="100000"/>
              </a:lnSpc>
              <a:spcBef>
                <a:spcPts val="105"/>
              </a:spcBef>
            </a:pPr>
            <a:fld id="{81D60167-4931-47E6-BA6A-407CBD079E47}" type="slidenum">
              <a:rPr dirty="0"/>
              <a:t>‹N›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19565" y="141826"/>
            <a:ext cx="8924434" cy="652401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36142" y="1388745"/>
            <a:ext cx="7247255" cy="3911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499228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85977" y="1213317"/>
            <a:ext cx="7572044" cy="47345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00" b="0" i="0">
                <a:solidFill>
                  <a:srgbClr val="499228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851392" y="6570771"/>
            <a:ext cx="173354" cy="2108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006DAB"/>
                </a:solidFill>
                <a:latin typeface="Verdana"/>
                <a:cs typeface="Verdana"/>
              </a:defRPr>
            </a:lvl1pPr>
          </a:lstStyle>
          <a:p>
            <a:pPr marL="38100">
              <a:lnSpc>
                <a:spcPct val="100000"/>
              </a:lnSpc>
              <a:spcBef>
                <a:spcPts val="105"/>
              </a:spcBef>
            </a:pPr>
            <a:fld id="{81D60167-4931-47E6-BA6A-407CBD079E47}" type="slidenum">
              <a:rPr dirty="0"/>
              <a:t>‹N›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lucia.tudini@crea.gov.i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con angoli arrotondati 5">
            <a:extLst>
              <a:ext uri="{FF2B5EF4-FFF2-40B4-BE49-F238E27FC236}">
                <a16:creationId xmlns:a16="http://schemas.microsoft.com/office/drawing/2014/main" id="{F30E2B7A-AE29-2A46-9AB0-7656E3539C5C}"/>
              </a:ext>
            </a:extLst>
          </p:cNvPr>
          <p:cNvSpPr/>
          <p:nvPr/>
        </p:nvSpPr>
        <p:spPr>
          <a:xfrm>
            <a:off x="642519" y="1246168"/>
            <a:ext cx="8161794" cy="4365663"/>
          </a:xfrm>
          <a:prstGeom prst="roundRect">
            <a:avLst>
              <a:gd name="adj" fmla="val 261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it-IT" sz="1539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62BD5742-CF81-CFFE-E8D4-AC1C04BBD11B}"/>
              </a:ext>
            </a:extLst>
          </p:cNvPr>
          <p:cNvSpPr txBox="1"/>
          <p:nvPr/>
        </p:nvSpPr>
        <p:spPr>
          <a:xfrm>
            <a:off x="793935" y="4377886"/>
            <a:ext cx="78589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3rd International Symposium on Work in Agriculture – ISWA</a:t>
            </a:r>
          </a:p>
          <a:p>
            <a:pPr algn="ctr"/>
            <a:r>
              <a:rPr lang="en-US" dirty="0"/>
              <a:t> Addressing current and future challenges of work in agriculture: research, policy and practice</a:t>
            </a:r>
            <a:r>
              <a:rPr lang="it-IT" sz="1710" b="1" dirty="0"/>
              <a:t> 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3CA7EF05-B641-DDDC-6573-100FB936A2BC}"/>
              </a:ext>
            </a:extLst>
          </p:cNvPr>
          <p:cNvSpPr txBox="1"/>
          <p:nvPr/>
        </p:nvSpPr>
        <p:spPr>
          <a:xfrm>
            <a:off x="920618" y="1380866"/>
            <a:ext cx="710234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</a:rPr>
              <a:t>The role of foreign workers in a segmented </a:t>
            </a:r>
            <a:r>
              <a:rPr lang="en-US" sz="2800" b="1" dirty="0" err="1">
                <a:solidFill>
                  <a:srgbClr val="00B050"/>
                </a:solidFill>
              </a:rPr>
              <a:t>labour</a:t>
            </a:r>
            <a:r>
              <a:rPr lang="en-US" sz="2800" b="1" dirty="0">
                <a:solidFill>
                  <a:srgbClr val="00B050"/>
                </a:solidFill>
              </a:rPr>
              <a:t> market, the case of Italian Agriculture and Fisheries</a:t>
            </a:r>
            <a:endParaRPr lang="it-IT" sz="2800" dirty="0"/>
          </a:p>
          <a:p>
            <a:pPr algn="ctr"/>
            <a:r>
              <a:rPr lang="it-IT" sz="2400" dirty="0">
                <a:solidFill>
                  <a:schemeClr val="tx2"/>
                </a:solidFill>
              </a:rPr>
              <a:t>Maria Carmela  Macrì –  Lucia Tudini</a:t>
            </a:r>
          </a:p>
          <a:p>
            <a:pPr algn="ctr"/>
            <a:r>
              <a:rPr lang="it-IT" sz="2400" dirty="0">
                <a:solidFill>
                  <a:schemeClr val="tx2"/>
                </a:solidFill>
              </a:rPr>
              <a:t>CREA Politiche e Bioeconomia </a:t>
            </a:r>
          </a:p>
          <a:p>
            <a:pPr algn="ctr"/>
            <a:endParaRPr lang="it-IT" sz="2400" dirty="0">
              <a:solidFill>
                <a:schemeClr val="tx2"/>
              </a:solidFill>
            </a:endParaRPr>
          </a:p>
          <a:p>
            <a:pPr algn="ctr"/>
            <a:r>
              <a:rPr lang="it-IT" sz="2400" dirty="0" err="1"/>
              <a:t>Zollikofen</a:t>
            </a:r>
            <a:r>
              <a:rPr lang="it-IT" sz="2400" dirty="0"/>
              <a:t>,  7- 10 July 2026</a:t>
            </a:r>
            <a:endParaRPr lang="it-IT" sz="2400" dirty="0">
              <a:solidFill>
                <a:schemeClr val="tx2"/>
              </a:solidFill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54F16FB1-79C9-1B71-76FA-7E07D4D844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618" y="5477134"/>
            <a:ext cx="7048500" cy="94221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76500" y="1247775"/>
            <a:ext cx="23622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it-IT" sz="3600" b="0" err="1">
                <a:solidFill>
                  <a:srgbClr val="1F3864"/>
                </a:solidFill>
              </a:rPr>
              <a:t>Outline</a:t>
            </a:r>
            <a:endParaRPr sz="4000" kern="1200" spc="-20">
              <a:solidFill>
                <a:schemeClr val="tx2"/>
              </a:solidFill>
              <a:ea typeface="+mn-ea"/>
              <a:cs typeface="+mn-cs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9600FAA2-7BA4-19B4-59EE-0F1976FE3B90}"/>
              </a:ext>
            </a:extLst>
          </p:cNvPr>
          <p:cNvSpPr txBox="1"/>
          <p:nvPr/>
        </p:nvSpPr>
        <p:spPr>
          <a:xfrm>
            <a:off x="1280160" y="2530602"/>
            <a:ext cx="6263640" cy="2728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47700" indent="-285750">
              <a:lnSpc>
                <a:spcPct val="100000"/>
              </a:lnSpc>
              <a:spcBef>
                <a:spcPts val="95"/>
              </a:spcBef>
              <a:buClr>
                <a:srgbClr val="499228"/>
              </a:buClr>
              <a:buFont typeface="Arial" panose="020B0604020202020204" pitchFamily="34" charset="0"/>
              <a:buChar char="•"/>
              <a:tabLst>
                <a:tab pos="636905" algn="l"/>
                <a:tab pos="638175" algn="l"/>
              </a:tabLst>
            </a:pPr>
            <a:r>
              <a:rPr lang="en-US" sz="2800" b="0" dirty="0">
                <a:solidFill>
                  <a:srgbClr val="00B050"/>
                </a:solidFill>
              </a:rPr>
              <a:t>Employment in </a:t>
            </a:r>
            <a:r>
              <a:rPr lang="en-US" sz="2800" dirty="0">
                <a:solidFill>
                  <a:srgbClr val="00B050"/>
                </a:solidFill>
              </a:rPr>
              <a:t>primary sector</a:t>
            </a:r>
            <a:r>
              <a:rPr lang="en-US" sz="2800" b="0" dirty="0">
                <a:solidFill>
                  <a:srgbClr val="00B050"/>
                </a:solidFill>
              </a:rPr>
              <a:t>
Foreign workforce </a:t>
            </a:r>
          </a:p>
          <a:p>
            <a:pPr marL="1276350" lvl="1" indent="-111125">
              <a:spcBef>
                <a:spcPts val="95"/>
              </a:spcBef>
              <a:buClr>
                <a:srgbClr val="499228"/>
              </a:buClr>
              <a:buFont typeface="Wingdings" panose="05000000000000000000" pitchFamily="2" charset="2"/>
              <a:buChar char="ü"/>
              <a:tabLst>
                <a:tab pos="638175" algn="l"/>
                <a:tab pos="1439863" algn="l"/>
              </a:tabLst>
            </a:pPr>
            <a:r>
              <a:rPr lang="en-US" sz="2800" b="0" dirty="0">
                <a:solidFill>
                  <a:srgbClr val="00B050"/>
                </a:solidFill>
              </a:rPr>
              <a:t> </a:t>
            </a:r>
            <a:r>
              <a:rPr lang="en-US" sz="2800" dirty="0">
                <a:solidFill>
                  <a:srgbClr val="00B050"/>
                </a:solidFill>
              </a:rPr>
              <a:t>i</a:t>
            </a:r>
            <a:r>
              <a:rPr lang="en-US" sz="2800" b="0" dirty="0">
                <a:solidFill>
                  <a:srgbClr val="00B050"/>
                </a:solidFill>
              </a:rPr>
              <a:t>n agriculture</a:t>
            </a:r>
          </a:p>
          <a:p>
            <a:pPr marL="1276350" lvl="1" indent="-111125">
              <a:spcBef>
                <a:spcPts val="95"/>
              </a:spcBef>
              <a:buClr>
                <a:srgbClr val="499228"/>
              </a:buClr>
              <a:buFont typeface="Wingdings" panose="05000000000000000000" pitchFamily="2" charset="2"/>
              <a:buChar char="ü"/>
              <a:tabLst>
                <a:tab pos="638175" algn="l"/>
                <a:tab pos="1439863" algn="l"/>
              </a:tabLst>
            </a:pPr>
            <a:r>
              <a:rPr lang="en-US" sz="2800" b="0" dirty="0">
                <a:solidFill>
                  <a:srgbClr val="00B050"/>
                </a:solidFill>
              </a:rPr>
              <a:t> in fisheries </a:t>
            </a:r>
            <a:endParaRPr lang="en-US" sz="2800" dirty="0">
              <a:solidFill>
                <a:srgbClr val="00B050"/>
              </a:solidFill>
            </a:endParaRPr>
          </a:p>
          <a:p>
            <a:pPr marL="908050" lvl="1" indent="-457200">
              <a:spcBef>
                <a:spcPts val="95"/>
              </a:spcBef>
              <a:buClr>
                <a:srgbClr val="499228"/>
              </a:buClr>
              <a:buFont typeface="Arial" panose="020B0604020202020204" pitchFamily="34" charset="0"/>
              <a:buChar char="•"/>
              <a:tabLst>
                <a:tab pos="636905" algn="l"/>
                <a:tab pos="638175" algn="l"/>
              </a:tabLst>
            </a:pPr>
            <a:r>
              <a:rPr lang="en-US" sz="2800" b="0" dirty="0">
                <a:solidFill>
                  <a:srgbClr val="00B050"/>
                </a:solidFill>
              </a:rPr>
              <a:t>C</a:t>
            </a:r>
            <a:r>
              <a:rPr lang="en-US" sz="2800" dirty="0">
                <a:solidFill>
                  <a:srgbClr val="00B050"/>
                </a:solidFill>
              </a:rPr>
              <a:t>ommon needs and common types of actions</a:t>
            </a:r>
            <a:endParaRPr lang="it-IT" spc="-20" dirty="0">
              <a:solidFill>
                <a:srgbClr val="C00000"/>
              </a:solidFill>
              <a:latin typeface="Verdana"/>
            </a:endParaRPr>
          </a:p>
        </p:txBody>
      </p:sp>
    </p:spTree>
  </p:cSld>
  <p:clrMapOvr>
    <a:masterClrMapping/>
  </p:clrMapOvr>
  <p:transition spd="slow" advTm="1919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AD01F45-036F-B9A8-8145-9E669E851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600" y="152400"/>
            <a:ext cx="7247255" cy="307777"/>
          </a:xfrm>
        </p:spPr>
        <p:txBody>
          <a:bodyPr wrap="square">
            <a:spAutoFit/>
          </a:bodyPr>
          <a:lstStyle/>
          <a:p>
            <a:r>
              <a:rPr lang="en-US" sz="2000">
                <a:solidFill>
                  <a:srgbClr val="00B050"/>
                </a:solidFill>
              </a:rPr>
              <a:t>Employment in Agriculture, forestry and fisheries 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0E2ED557-FB55-82BB-9B5C-A3317A66FF3C}"/>
              </a:ext>
            </a:extLst>
          </p:cNvPr>
          <p:cNvSpPr txBox="1"/>
          <p:nvPr/>
        </p:nvSpPr>
        <p:spPr>
          <a:xfrm>
            <a:off x="760956" y="6150278"/>
            <a:ext cx="3657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>
                <a:solidFill>
                  <a:srgbClr val="38761D"/>
                </a:solidFill>
              </a:rPr>
              <a:t>Source: Istat, Labour Force Survey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06F8D97D-329F-0285-2166-CBD2FCD9DB21}"/>
              </a:ext>
            </a:extLst>
          </p:cNvPr>
          <p:cNvSpPr txBox="1"/>
          <p:nvPr/>
        </p:nvSpPr>
        <p:spPr>
          <a:xfrm>
            <a:off x="6545178" y="1092867"/>
            <a:ext cx="2181224" cy="488204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2400">
                <a:solidFill>
                  <a:schemeClr val="tx2"/>
                </a:solidFill>
              </a:rPr>
              <a:t>In 2025</a:t>
            </a:r>
          </a:p>
          <a:p>
            <a:endParaRPr lang="en-US" sz="2400">
              <a:solidFill>
                <a:schemeClr val="tx2"/>
              </a:solidFill>
            </a:endParaRPr>
          </a:p>
          <a:p>
            <a:r>
              <a:rPr lang="en-US" sz="2000">
                <a:solidFill>
                  <a:schemeClr val="tx2"/>
                </a:solidFill>
              </a:rPr>
              <a:t>Residents with non-Italian citizenship account for 9.1% of the population.</a:t>
            </a:r>
          </a:p>
          <a:p>
            <a:endParaRPr lang="en-US" sz="2000">
              <a:solidFill>
                <a:schemeClr val="tx2"/>
              </a:solidFill>
            </a:endParaRPr>
          </a:p>
          <a:p>
            <a:r>
              <a:rPr lang="en-US" sz="2000">
                <a:solidFill>
                  <a:schemeClr val="tx2"/>
                </a:solidFill>
              </a:rPr>
              <a:t>Foreign workers account for 10.7% of the economy as a whole.</a:t>
            </a:r>
            <a:endParaRPr lang="en-US" sz="2000" b="1">
              <a:solidFill>
                <a:schemeClr val="tx2"/>
              </a:solidFill>
            </a:endParaRPr>
          </a:p>
        </p:txBody>
      </p:sp>
      <p:graphicFrame>
        <p:nvGraphicFramePr>
          <p:cNvPr id="4" name="Grafico 3">
            <a:extLst>
              <a:ext uri="{FF2B5EF4-FFF2-40B4-BE49-F238E27FC236}">
                <a16:creationId xmlns:a16="http://schemas.microsoft.com/office/drawing/2014/main" id="{CFDD4D55-FE35-AB5B-5156-37ACDE4967D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30928255"/>
              </p:ext>
            </p:extLst>
          </p:nvPr>
        </p:nvGraphicFramePr>
        <p:xfrm>
          <a:off x="533400" y="1473992"/>
          <a:ext cx="5879926" cy="46762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27114438"/>
      </p:ext>
    </p:extLst>
  </p:cSld>
  <p:clrMapOvr>
    <a:masterClrMapping/>
  </p:clrMapOvr>
  <p:transition spd="slow" advTm="11274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>
            <a:extLst>
              <a:ext uri="{FF2B5EF4-FFF2-40B4-BE49-F238E27FC236}">
                <a16:creationId xmlns:a16="http://schemas.microsoft.com/office/drawing/2014/main" id="{6B9E645C-0245-AF63-DEF9-14C057FF165F}"/>
              </a:ext>
            </a:extLst>
          </p:cNvPr>
          <p:cNvSpPr txBox="1"/>
          <p:nvPr/>
        </p:nvSpPr>
        <p:spPr>
          <a:xfrm>
            <a:off x="2370667" y="253808"/>
            <a:ext cx="6781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err="1">
                <a:solidFill>
                  <a:schemeClr val="accent1">
                    <a:lumMod val="50000"/>
                  </a:schemeClr>
                </a:solidFill>
              </a:rPr>
              <a:t>Employment</a:t>
            </a:r>
            <a:r>
              <a:rPr lang="it-IT" sz="2000" b="1">
                <a:solidFill>
                  <a:schemeClr val="accent1">
                    <a:lumMod val="50000"/>
                  </a:schemeClr>
                </a:solidFill>
              </a:rPr>
              <a:t> in </a:t>
            </a:r>
            <a:r>
              <a:rPr lang="it-IT" sz="2000" b="1" err="1">
                <a:solidFill>
                  <a:schemeClr val="accent1">
                    <a:lumMod val="50000"/>
                  </a:schemeClr>
                </a:solidFill>
              </a:rPr>
              <a:t>agriculture</a:t>
            </a:r>
            <a:endParaRPr lang="it-IT" sz="20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920F509C-F25B-2397-3288-E8822FB9319C}"/>
              </a:ext>
            </a:extLst>
          </p:cNvPr>
          <p:cNvSpPr txBox="1"/>
          <p:nvPr/>
        </p:nvSpPr>
        <p:spPr>
          <a:xfrm>
            <a:off x="3996373" y="2854145"/>
            <a:ext cx="72472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1200">
                <a:solidFill>
                  <a:srgbClr val="000000"/>
                </a:solidFill>
              </a:rPr>
              <a:t>Source: Istat – Agricultural Census 2010 and 2020</a:t>
            </a:r>
          </a:p>
        </p:txBody>
      </p:sp>
      <p:sp>
        <p:nvSpPr>
          <p:cNvPr id="23" name="Rettangolo 22">
            <a:extLst>
              <a:ext uri="{FF2B5EF4-FFF2-40B4-BE49-F238E27FC236}">
                <a16:creationId xmlns:a16="http://schemas.microsoft.com/office/drawing/2014/main" id="{CD62C7B5-4452-4748-8B18-B6A707A55638}"/>
              </a:ext>
            </a:extLst>
          </p:cNvPr>
          <p:cNvSpPr/>
          <p:nvPr/>
        </p:nvSpPr>
        <p:spPr>
          <a:xfrm>
            <a:off x="914400" y="6356346"/>
            <a:ext cx="62484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/>
              <a:t>Source: INPS, </a:t>
            </a:r>
            <a:r>
              <a:rPr lang="en-US" sz="1100"/>
              <a:t>Observatory</a:t>
            </a:r>
            <a:r>
              <a:rPr lang="en-US" sz="1200"/>
              <a:t> on Employees and Self-Employed Workers</a:t>
            </a:r>
            <a:endParaRPr lang="en-GB" sz="120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010ADF2-62BD-44E5-98D4-C1045A7616BF}"/>
              </a:ext>
            </a:extLst>
          </p:cNvPr>
          <p:cNvSpPr txBox="1"/>
          <p:nvPr/>
        </p:nvSpPr>
        <p:spPr>
          <a:xfrm>
            <a:off x="6105525" y="3610668"/>
            <a:ext cx="2733675" cy="206210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sz="1400" b="1">
                <a:solidFill>
                  <a:srgbClr val="C00000"/>
                </a:solidFill>
              </a:rPr>
              <a:t>On average, an agricultural worker's income per week worked is 77% of the average income</a:t>
            </a:r>
          </a:p>
          <a:p>
            <a:endParaRPr sz="1400" b="1">
              <a:solidFill>
                <a:srgbClr val="C00000"/>
              </a:solidFill>
            </a:endParaRPr>
          </a:p>
          <a:p>
            <a:r>
              <a:rPr sz="1400" b="1">
                <a:solidFill>
                  <a:srgbClr val="7030A0"/>
                </a:solidFill>
              </a:rPr>
              <a:t>22 weeks worked, compared with an average of 43 (in 2014, the figures were 18 and 43)</a:t>
            </a:r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E43F1D6A-71D3-41A5-B307-95851E4742D1}"/>
              </a:ext>
            </a:extLst>
          </p:cNvPr>
          <p:cNvSpPr txBox="1"/>
          <p:nvPr/>
        </p:nvSpPr>
        <p:spPr>
          <a:xfrm>
            <a:off x="579304" y="1219200"/>
            <a:ext cx="1617774" cy="13849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sz="1400" b="1" dirty="0">
                <a:solidFill>
                  <a:srgbClr val="000000"/>
                </a:solidFill>
              </a:rPr>
              <a:t>In 2010, family </a:t>
            </a:r>
            <a:r>
              <a:rPr sz="1400" b="1" dirty="0" err="1">
                <a:solidFill>
                  <a:srgbClr val="000000"/>
                </a:solidFill>
              </a:rPr>
              <a:t>labour</a:t>
            </a:r>
            <a:r>
              <a:rPr sz="1400" b="1" dirty="0">
                <a:solidFill>
                  <a:srgbClr val="000000"/>
                </a:solidFill>
              </a:rPr>
              <a:t> accounted for 2 out of 3 people; in 2020, slightly more than 1 out of 2</a:t>
            </a:r>
            <a:endParaRPr lang="en-GB" sz="1400" b="1" dirty="0"/>
          </a:p>
        </p:txBody>
      </p:sp>
      <p:graphicFrame>
        <p:nvGraphicFramePr>
          <p:cNvPr id="2" name="Grafico 1">
            <a:extLst>
              <a:ext uri="{FF2B5EF4-FFF2-40B4-BE49-F238E27FC236}">
                <a16:creationId xmlns:a16="http://schemas.microsoft.com/office/drawing/2014/main" id="{CDD58411-A302-4014-ADBE-9B594DAEAD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9611828"/>
              </p:ext>
            </p:extLst>
          </p:nvPr>
        </p:nvGraphicFramePr>
        <p:xfrm>
          <a:off x="673100" y="3183584"/>
          <a:ext cx="5245100" cy="3241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8774890"/>
              </p:ext>
            </p:extLst>
          </p:nvPr>
        </p:nvGraphicFramePr>
        <p:xfrm>
          <a:off x="2362569" y="726637"/>
          <a:ext cx="6619506" cy="2078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8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7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27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62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36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13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84048">
                <a:tc>
                  <a:txBody>
                    <a:bodyPr/>
                    <a:lstStyle/>
                    <a:p>
                      <a:pPr algn="ctr"/>
                      <a:endParaRPr sz="2800"/>
                    </a:p>
                  </a:txBody>
                  <a:tcPr marL="27432" marR="27432" marT="18288" marB="18288">
                    <a:solidFill>
                      <a:srgbClr val="C6E0B4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sz="1050" b="1">
                          <a:solidFill>
                            <a:srgbClr val="000000"/>
                          </a:solidFill>
                        </a:rPr>
                        <a:t>Number of people</a:t>
                      </a:r>
                    </a:p>
                  </a:txBody>
                  <a:tcPr marL="27432" marR="27432" marT="18288" marB="18288">
                    <a:solidFill>
                      <a:srgbClr val="C6E0B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7432" marR="27432" marT="18288" marB="18288">
                    <a:solidFill>
                      <a:srgbClr val="C6E0B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7432" marR="27432" marT="18288" marB="18288">
                    <a:solidFill>
                      <a:srgbClr val="C6E0B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sz="1050" b="1">
                          <a:solidFill>
                            <a:srgbClr val="000000"/>
                          </a:solidFill>
                        </a:rPr>
                        <a:t>Days worked</a:t>
                      </a:r>
                    </a:p>
                    <a:p>
                      <a:pPr algn="ctr"/>
                      <a:r>
                        <a:rPr sz="1050" b="1">
                          <a:solidFill>
                            <a:srgbClr val="000000"/>
                          </a:solidFill>
                        </a:rPr>
                        <a:t>per person</a:t>
                      </a:r>
                    </a:p>
                  </a:txBody>
                  <a:tcPr marL="27432" marR="27432" marT="18288" marB="18288">
                    <a:solidFill>
                      <a:srgbClr val="C6E0B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/>
                    </a:p>
                  </a:txBody>
                  <a:tcPr marL="27432" marR="27432" marT="18288" marB="18288"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184">
                <a:tc>
                  <a:txBody>
                    <a:bodyPr/>
                    <a:lstStyle/>
                    <a:p>
                      <a:pPr algn="ctr"/>
                      <a:endParaRPr sz="2800"/>
                    </a:p>
                  </a:txBody>
                  <a:tcPr marL="27432" marR="27432" marT="18288" marB="18288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1">
                          <a:solidFill>
                            <a:srgbClr val="000000"/>
                          </a:solidFill>
                        </a:rPr>
                        <a:t>2020</a:t>
                      </a:r>
                    </a:p>
                  </a:txBody>
                  <a:tcPr marL="27432" marR="27432" marT="18288" marB="18288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1">
                          <a:solidFill>
                            <a:srgbClr val="000000"/>
                          </a:solidFill>
                        </a:rPr>
                        <a:t>%</a:t>
                      </a:r>
                    </a:p>
                  </a:txBody>
                  <a:tcPr marL="27432" marR="27432" marT="18288" marB="18288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1">
                          <a:solidFill>
                            <a:srgbClr val="000000"/>
                          </a:solidFill>
                        </a:rPr>
                        <a:t>Var %</a:t>
                      </a:r>
                    </a:p>
                    <a:p>
                      <a:pPr algn="ctr"/>
                      <a:r>
                        <a:rPr sz="1050" b="1">
                          <a:solidFill>
                            <a:srgbClr val="000000"/>
                          </a:solidFill>
                        </a:rPr>
                        <a:t>2020/2010</a:t>
                      </a:r>
                    </a:p>
                  </a:txBody>
                  <a:tcPr marL="27432" marR="27432" marT="18288" marB="18288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1">
                          <a:solidFill>
                            <a:srgbClr val="000000"/>
                          </a:solidFill>
                        </a:rPr>
                        <a:t>2020</a:t>
                      </a:r>
                    </a:p>
                  </a:txBody>
                  <a:tcPr marL="27432" marR="27432" marT="18288" marB="18288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1">
                          <a:solidFill>
                            <a:srgbClr val="000000"/>
                          </a:solidFill>
                        </a:rPr>
                        <a:t>2010</a:t>
                      </a:r>
                    </a:p>
                  </a:txBody>
                  <a:tcPr marL="27432" marR="27432" marT="18288" marB="18288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000000"/>
                          </a:solidFill>
                        </a:rPr>
                        <a:t>Family labour</a:t>
                      </a:r>
                    </a:p>
                  </a:txBody>
                  <a:tcPr marL="27432" marR="27432" marT="18288" marB="18288"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0">
                          <a:solidFill>
                            <a:srgbClr val="000000"/>
                          </a:solidFill>
                        </a:rPr>
                        <a:t>1,459,588</a:t>
                      </a:r>
                    </a:p>
                  </a:txBody>
                  <a:tcPr marL="27432" marR="27432" marT="18288" marB="18288"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0">
                          <a:solidFill>
                            <a:srgbClr val="000000"/>
                          </a:solidFill>
                        </a:rPr>
                        <a:t>53.0</a:t>
                      </a:r>
                    </a:p>
                  </a:txBody>
                  <a:tcPr marL="27432" marR="27432" marT="18288" marB="18288"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0">
                          <a:solidFill>
                            <a:srgbClr val="000000"/>
                          </a:solidFill>
                        </a:rPr>
                        <a:t>-50.2%</a:t>
                      </a:r>
                    </a:p>
                  </a:txBody>
                  <a:tcPr marL="27432" marR="27432" marT="18288" marB="18288"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0">
                          <a:solidFill>
                            <a:srgbClr val="000000"/>
                          </a:solidFill>
                        </a:rPr>
                        <a:t>99.7</a:t>
                      </a:r>
                    </a:p>
                  </a:txBody>
                  <a:tcPr marL="27432" marR="27432" marT="18288" marB="18288"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0">
                          <a:solidFill>
                            <a:srgbClr val="000000"/>
                          </a:solidFill>
                        </a:rPr>
                        <a:t>69.0</a:t>
                      </a:r>
                    </a:p>
                  </a:txBody>
                  <a:tcPr marL="27432" marR="27432" marT="18288" marB="18288"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050" b="0">
                          <a:solidFill>
                            <a:srgbClr val="000000"/>
                          </a:solidFill>
                        </a:rPr>
                        <a:t>Non-family labour</a:t>
                      </a:r>
                    </a:p>
                  </a:txBody>
                  <a:tcPr marL="27432" marR="27432" marT="18288" marB="18288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0">
                          <a:solidFill>
                            <a:srgbClr val="000000"/>
                          </a:solidFill>
                        </a:rPr>
                        <a:t>1,295,753</a:t>
                      </a:r>
                    </a:p>
                  </a:txBody>
                  <a:tcPr marL="27432" marR="27432" marT="18288" marB="18288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0">
                          <a:solidFill>
                            <a:srgbClr val="000000"/>
                          </a:solidFill>
                        </a:rPr>
                        <a:t>47.0</a:t>
                      </a:r>
                    </a:p>
                  </a:txBody>
                  <a:tcPr marL="27432" marR="27432" marT="18288" marB="18288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0">
                          <a:solidFill>
                            <a:srgbClr val="000000"/>
                          </a:solidFill>
                        </a:rPr>
                        <a:t>38%</a:t>
                      </a:r>
                    </a:p>
                  </a:txBody>
                  <a:tcPr marL="27432" marR="27432" marT="18288" marB="18288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0">
                          <a:solidFill>
                            <a:srgbClr val="000000"/>
                          </a:solidFill>
                        </a:rPr>
                        <a:t>53.0</a:t>
                      </a:r>
                    </a:p>
                  </a:txBody>
                  <a:tcPr marL="27432" marR="27432" marT="18288" marB="18288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0">
                          <a:solidFill>
                            <a:srgbClr val="000000"/>
                          </a:solidFill>
                        </a:rPr>
                        <a:t>53.0</a:t>
                      </a:r>
                    </a:p>
                  </a:txBody>
                  <a:tcPr marL="27432" marR="27432" marT="18288" marB="18288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050" b="1">
                          <a:solidFill>
                            <a:srgbClr val="FFFFFF"/>
                          </a:solidFill>
                        </a:rPr>
                        <a:t>Total labour</a:t>
                      </a:r>
                    </a:p>
                  </a:txBody>
                  <a:tcPr marL="27432" marR="27432" marT="18288" marB="18288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1">
                          <a:solidFill>
                            <a:srgbClr val="FFFFFF"/>
                          </a:solidFill>
                        </a:rPr>
                        <a:t>2,755,341</a:t>
                      </a:r>
                    </a:p>
                  </a:txBody>
                  <a:tcPr marL="27432" marR="27432" marT="18288" marB="18288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1">
                          <a:solidFill>
                            <a:srgbClr val="FFFFFF"/>
                          </a:solidFill>
                        </a:rPr>
                        <a:t>100.0</a:t>
                      </a:r>
                    </a:p>
                  </a:txBody>
                  <a:tcPr marL="27432" marR="27432" marT="18288" marB="18288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1">
                          <a:solidFill>
                            <a:srgbClr val="FFFFFF"/>
                          </a:solidFill>
                        </a:rPr>
                        <a:t>-28.8%</a:t>
                      </a:r>
                    </a:p>
                  </a:txBody>
                  <a:tcPr marL="27432" marR="27432" marT="18288" marB="18288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1">
                          <a:solidFill>
                            <a:srgbClr val="FFFFFF"/>
                          </a:solidFill>
                        </a:rPr>
                        <a:t>77.7</a:t>
                      </a:r>
                    </a:p>
                  </a:txBody>
                  <a:tcPr marL="27432" marR="27432" marT="18288" marB="18288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1">
                          <a:solidFill>
                            <a:srgbClr val="FFFFFF"/>
                          </a:solidFill>
                        </a:rPr>
                        <a:t>65.0</a:t>
                      </a:r>
                    </a:p>
                  </a:txBody>
                  <a:tcPr marL="27432" marR="27432" marT="18288" marB="18288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4136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llaDiTesto 6">
            <a:extLst>
              <a:ext uri="{FF2B5EF4-FFF2-40B4-BE49-F238E27FC236}">
                <a16:creationId xmlns:a16="http://schemas.microsoft.com/office/drawing/2014/main" id="{204918A2-2A66-4BEA-93A5-DA735E48D34E}"/>
              </a:ext>
            </a:extLst>
          </p:cNvPr>
          <p:cNvSpPr txBox="1"/>
          <p:nvPr/>
        </p:nvSpPr>
        <p:spPr>
          <a:xfrm>
            <a:off x="419101" y="1339670"/>
            <a:ext cx="3262334" cy="185628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700" dirty="0">
                <a:solidFill>
                  <a:srgbClr val="000000"/>
                </a:solidFill>
              </a:rPr>
              <a:t>Specifically, 31.3% </a:t>
            </a:r>
            <a:r>
              <a:rPr lang="it-IT" b="1" dirty="0"/>
              <a:t>of</a:t>
            </a:r>
            <a:r>
              <a:rPr lang="en-US" sz="1700" dirty="0">
                <a:solidFill>
                  <a:srgbClr val="000000"/>
                </a:solidFill>
              </a:rPr>
              <a:t> </a:t>
            </a:r>
            <a:r>
              <a:rPr lang="en-US" sz="1700" b="1" dirty="0">
                <a:solidFill>
                  <a:srgbClr val="000000"/>
                </a:solidFill>
              </a:rPr>
              <a:t>paid agricultural workers</a:t>
            </a:r>
            <a:r>
              <a:rPr lang="en-US" sz="1700" dirty="0">
                <a:solidFill>
                  <a:srgbClr val="000000"/>
                </a:solidFill>
              </a:rPr>
              <a:t>  in 2023 (compared to 9.2% across the total economy)</a:t>
            </a:r>
            <a:endParaRPr lang="it-IT" sz="1200" b="0" dirty="0">
              <a:solidFill>
                <a:srgbClr val="000000"/>
              </a:solidFill>
            </a:endParaRPr>
          </a:p>
          <a:p>
            <a:endParaRPr lang="it-IT" sz="1200" b="0" dirty="0">
              <a:solidFill>
                <a:srgbClr val="000000"/>
              </a:solidFill>
            </a:endParaRPr>
          </a:p>
          <a:p>
            <a:r>
              <a:rPr lang="it-IT" sz="1200" b="0" dirty="0">
                <a:solidFill>
                  <a:srgbClr val="000000"/>
                </a:solidFill>
              </a:rPr>
              <a:t>ISTAT: National accounts</a:t>
            </a:r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FE4898CB-19AE-4E80-8DBF-88631A867B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111" y="3820369"/>
            <a:ext cx="3853979" cy="1738807"/>
          </a:xfrm>
          <a:prstGeom prst="rect">
            <a:avLst/>
          </a:prstGeom>
        </p:spPr>
      </p:pic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01D0D443-F21F-4D80-B1C0-CC01DD20B7B2}"/>
              </a:ext>
            </a:extLst>
          </p:cNvPr>
          <p:cNvSpPr txBox="1"/>
          <p:nvPr/>
        </p:nvSpPr>
        <p:spPr>
          <a:xfrm>
            <a:off x="2759725" y="178276"/>
            <a:ext cx="5638800" cy="4001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sz="2000" b="1">
                <a:solidFill>
                  <a:srgbClr val="00B050"/>
                </a:solidFill>
              </a:rPr>
              <a:t>Economic security and physical safety</a:t>
            </a:r>
            <a:endParaRPr lang="en-GB" sz="2000" b="1">
              <a:solidFill>
                <a:srgbClr val="00B050"/>
              </a:solidFill>
            </a:endParaRP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E399951F-DD06-46BF-AECB-727B573FC1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4343400"/>
            <a:ext cx="4413398" cy="1983604"/>
          </a:xfrm>
          <a:prstGeom prst="rect">
            <a:avLst/>
          </a:prstGeom>
        </p:spPr>
      </p:pic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B462FCED-CB77-4FA9-8368-53F78FB52063}"/>
              </a:ext>
            </a:extLst>
          </p:cNvPr>
          <p:cNvSpPr txBox="1"/>
          <p:nvPr/>
        </p:nvSpPr>
        <p:spPr>
          <a:xfrm>
            <a:off x="731376" y="5784513"/>
            <a:ext cx="2950058" cy="5847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sz="1400" b="0">
                <a:solidFill>
                  <a:srgbClr val="000000"/>
                </a:solidFill>
              </a:rPr>
              <a:t>Source: INAIL, 2023 Annual Report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E1555AC4-175E-487E-8B7E-DB8736DBFD1F}"/>
              </a:ext>
            </a:extLst>
          </p:cNvPr>
          <p:cNvSpPr txBox="1"/>
          <p:nvPr/>
        </p:nvSpPr>
        <p:spPr>
          <a:xfrm>
            <a:off x="1447800" y="4953000"/>
            <a:ext cx="3124200" cy="33855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sz="1400" b="1">
                <a:solidFill>
                  <a:srgbClr val="1F3864"/>
                </a:solidFill>
              </a:rPr>
              <a:t>4.5% agriculture</a:t>
            </a:r>
            <a:endParaRPr lang="en-GB" sz="14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9B4FA3CA-FCC2-4F3E-BA8B-36317A61C6BE}"/>
              </a:ext>
            </a:extLst>
          </p:cNvPr>
          <p:cNvSpPr txBox="1"/>
          <p:nvPr/>
        </p:nvSpPr>
        <p:spPr>
          <a:xfrm>
            <a:off x="7147338" y="4843442"/>
            <a:ext cx="3124200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it-IT"/>
            </a:defPPr>
            <a:lvl1pPr>
              <a:defRPr sz="16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b="1">
                <a:solidFill>
                  <a:srgbClr val="1F3864"/>
                </a:solidFill>
              </a:rPr>
              <a:t>11.6% agriculture</a:t>
            </a:r>
            <a:endParaRPr lang="en-GB" sz="1400"/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1A196071-9745-43FA-9E3C-AE1888838913}"/>
              </a:ext>
            </a:extLst>
          </p:cNvPr>
          <p:cNvSpPr txBox="1"/>
          <p:nvPr/>
        </p:nvSpPr>
        <p:spPr>
          <a:xfrm>
            <a:off x="4800601" y="3817526"/>
            <a:ext cx="3918098" cy="38404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sz="1400" b="1">
                <a:solidFill>
                  <a:srgbClr val="1F3864"/>
                </a:solidFill>
              </a:rPr>
              <a:t>Employed persons in agriculture in 2023: 3.6%</a:t>
            </a:r>
            <a:endParaRPr lang="en-GB" sz="12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5" name="Translated image title - Total injury reports"/>
          <p:cNvSpPr txBox="1"/>
          <p:nvPr/>
        </p:nvSpPr>
        <p:spPr>
          <a:xfrm>
            <a:off x="731376" y="3862533"/>
            <a:ext cx="2811924" cy="32918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 lIns="18288" tIns="0" rIns="18288" bIns="0" anchor="ctr">
            <a:noAutofit/>
          </a:bodyPr>
          <a:lstStyle/>
          <a:p>
            <a:pPr algn="ctr"/>
            <a:r>
              <a:rPr sz="1400" b="1">
                <a:solidFill>
                  <a:srgbClr val="1F3864"/>
                </a:solidFill>
              </a:rPr>
              <a:t>Total injury reports</a:t>
            </a:r>
          </a:p>
        </p:txBody>
      </p:sp>
      <p:sp>
        <p:nvSpPr>
          <p:cNvPr id="36" name="Translated image title - Fatal injury reports"/>
          <p:cNvSpPr txBox="1"/>
          <p:nvPr/>
        </p:nvSpPr>
        <p:spPr>
          <a:xfrm>
            <a:off x="4972759" y="4237719"/>
            <a:ext cx="3611880" cy="5029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 lIns="18288" tIns="0" rIns="18288" bIns="0" anchor="ctr">
            <a:noAutofit/>
          </a:bodyPr>
          <a:lstStyle/>
          <a:p>
            <a:pPr algn="ctr"/>
            <a:r>
              <a:rPr sz="1400" b="1">
                <a:solidFill>
                  <a:srgbClr val="1F3864"/>
                </a:solidFill>
              </a:rPr>
              <a:t>Fatal injury reports</a:t>
            </a:r>
          </a:p>
        </p:txBody>
      </p:sp>
      <p:graphicFrame>
        <p:nvGraphicFramePr>
          <p:cNvPr id="6" name="Grafico 5">
            <a:extLst>
              <a:ext uri="{FF2B5EF4-FFF2-40B4-BE49-F238E27FC236}">
                <a16:creationId xmlns:a16="http://schemas.microsoft.com/office/drawing/2014/main" id="{F37F15FB-BD8A-10DC-EBF2-AC9F6CF4519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0573244"/>
              </p:ext>
            </p:extLst>
          </p:nvPr>
        </p:nvGraphicFramePr>
        <p:xfrm>
          <a:off x="3847712" y="803723"/>
          <a:ext cx="4736927" cy="30402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09858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B310AB-8C23-5066-6DCA-451544F85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>
            <a:extLst>
              <a:ext uri="{FF2B5EF4-FFF2-40B4-BE49-F238E27FC236}">
                <a16:creationId xmlns:a16="http://schemas.microsoft.com/office/drawing/2014/main" id="{12813B38-4C48-8407-D2C5-93DEBFDE5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5673" y="842652"/>
            <a:ext cx="2222415" cy="3155604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8954B1BB-4E4E-B80B-B0F1-717DE0B41C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6303" y="1241023"/>
            <a:ext cx="1994280" cy="2777270"/>
          </a:xfrm>
          <a:prstGeom prst="rect">
            <a:avLst/>
          </a:prstGeom>
        </p:spPr>
      </p:pic>
      <p:sp>
        <p:nvSpPr>
          <p:cNvPr id="13" name="Titolo 1">
            <a:extLst>
              <a:ext uri="{FF2B5EF4-FFF2-40B4-BE49-F238E27FC236}">
                <a16:creationId xmlns:a16="http://schemas.microsoft.com/office/drawing/2014/main" id="{7A7B28D9-2EAB-7488-E1A3-13D492796F36}"/>
              </a:ext>
            </a:extLst>
          </p:cNvPr>
          <p:cNvSpPr txBox="1">
            <a:spLocks/>
          </p:cNvSpPr>
          <p:nvPr/>
        </p:nvSpPr>
        <p:spPr>
          <a:xfrm>
            <a:off x="2326710" y="134236"/>
            <a:ext cx="7856855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499228"/>
                </a:solidFill>
                <a:latin typeface="Verdana"/>
                <a:ea typeface="+mj-ea"/>
                <a:cs typeface="Verdana"/>
              </a:defRPr>
            </a:lvl1pPr>
          </a:lstStyle>
          <a:p>
            <a:r>
              <a:rPr lang="en-US" sz="2000">
                <a:solidFill>
                  <a:srgbClr val="00B050"/>
                </a:solidFill>
              </a:rPr>
              <a:t>Survey on Foreign Workers in Agriculture by CREA</a:t>
            </a:r>
            <a:endParaRPr lang="it-IT" sz="2000">
              <a:solidFill>
                <a:srgbClr val="00B050"/>
              </a:solidFill>
            </a:endParaRPr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9114A8C1-AB30-4486-85AF-0C963A14294F}"/>
              </a:ext>
            </a:extLst>
          </p:cNvPr>
          <p:cNvSpPr/>
          <p:nvPr/>
        </p:nvSpPr>
        <p:spPr>
          <a:xfrm>
            <a:off x="525704" y="1228397"/>
            <a:ext cx="3652596" cy="5083503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sz="1400" dirty="0">
                <a:solidFill>
                  <a:srgbClr val="ED7D31"/>
                </a:solidFill>
              </a:rPr>
              <a:t>Since the 1990s, INEA — now CREA — has conducted a survey on the presence of foreign workers</a:t>
            </a:r>
          </a:p>
          <a:p>
            <a:endParaRPr lang="en-US" sz="1400" dirty="0">
              <a:solidFill>
                <a:srgbClr val="ED7D31"/>
              </a:solidFill>
            </a:endParaRPr>
          </a:p>
          <a:p>
            <a:r>
              <a:rPr lang="en-US" sz="1400" dirty="0">
                <a:solidFill>
                  <a:srgbClr val="ED7D31"/>
                </a:solidFill>
              </a:rPr>
              <a:t>Biennial frequency</a:t>
            </a:r>
          </a:p>
          <a:p>
            <a:endParaRPr lang="en-US" sz="1400" dirty="0">
              <a:solidFill>
                <a:srgbClr val="ED7D31"/>
              </a:solidFill>
            </a:endParaRPr>
          </a:p>
          <a:p>
            <a:r>
              <a:rPr lang="en-US" sz="1400" b="1" dirty="0">
                <a:solidFill>
                  <a:srgbClr val="1D4962"/>
                </a:solidFill>
              </a:rPr>
              <a:t>METHODOLOGY</a:t>
            </a:r>
          </a:p>
          <a:p>
            <a:r>
              <a:rPr lang="en-US" sz="1400" dirty="0">
                <a:solidFill>
                  <a:srgbClr val="1D4962"/>
                </a:solidFill>
              </a:rPr>
              <a:t>Starting from the analysis of quantitative information from the sources:</a:t>
            </a:r>
          </a:p>
          <a:p>
            <a:endParaRPr lang="en-US" sz="1400" dirty="0">
              <a:solidFill>
                <a:srgbClr val="1D4962"/>
              </a:solidFill>
            </a:endParaRPr>
          </a:p>
          <a:p>
            <a:r>
              <a:rPr lang="en-US" sz="1400" dirty="0">
                <a:solidFill>
                  <a:srgbClr val="1D4962"/>
                </a:solidFill>
              </a:rPr>
              <a:t>ISTAT Agricultural Census, </a:t>
            </a:r>
            <a:r>
              <a:rPr lang="en-US" sz="1400" dirty="0" err="1">
                <a:solidFill>
                  <a:srgbClr val="1D4962"/>
                </a:solidFill>
              </a:rPr>
              <a:t>Labour</a:t>
            </a:r>
            <a:r>
              <a:rPr lang="en-US" sz="1400" dirty="0">
                <a:solidFill>
                  <a:srgbClr val="1D4962"/>
                </a:solidFill>
              </a:rPr>
              <a:t> Force Survey, national accounts</a:t>
            </a:r>
          </a:p>
          <a:p>
            <a:r>
              <a:rPr lang="en-US" sz="1400" dirty="0">
                <a:solidFill>
                  <a:srgbClr val="1D4962"/>
                </a:solidFill>
              </a:rPr>
              <a:t>INPS observatories: foreign citizens, agriculture, employees and self-employed workers</a:t>
            </a:r>
          </a:p>
          <a:p>
            <a:endParaRPr lang="en-US" sz="1400" dirty="0">
              <a:solidFill>
                <a:srgbClr val="1D4962"/>
              </a:solidFill>
            </a:endParaRPr>
          </a:p>
          <a:p>
            <a:r>
              <a:rPr lang="en-US" sz="1400" dirty="0">
                <a:solidFill>
                  <a:srgbClr val="1D4962"/>
                </a:solidFill>
              </a:rPr>
              <a:t>Interviews complete and clarify the evidence, also to identify policy suggestions for improving the social sustainability of Italian agriculture</a:t>
            </a:r>
          </a:p>
          <a:p>
            <a:endParaRPr lang="en-US" sz="1400" dirty="0">
              <a:solidFill>
                <a:srgbClr val="1D4962"/>
              </a:solidFill>
            </a:endParaRPr>
          </a:p>
          <a:p>
            <a:r>
              <a:rPr lang="en-US" sz="1400" dirty="0">
                <a:solidFill>
                  <a:srgbClr val="FF0000"/>
                </a:solidFill>
              </a:rPr>
              <a:t>There is a severe lack of data and information regarding fisheries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54679DDE-4746-54EA-BAD7-184363146C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4122" y="1807100"/>
            <a:ext cx="2118291" cy="3010203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C07DDD4-7158-79EC-DFA1-E0A6559B58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65306" y="2532742"/>
            <a:ext cx="2331720" cy="3316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166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>
            <a:extLst>
              <a:ext uri="{FF2B5EF4-FFF2-40B4-BE49-F238E27FC236}">
                <a16:creationId xmlns:a16="http://schemas.microsoft.com/office/drawing/2014/main" id="{CE7171CB-2D18-48CF-B40E-3F9FC835115B}"/>
              </a:ext>
            </a:extLst>
          </p:cNvPr>
          <p:cNvSpPr txBox="1"/>
          <p:nvPr/>
        </p:nvSpPr>
        <p:spPr>
          <a:xfrm>
            <a:off x="2971800" y="152400"/>
            <a:ext cx="533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2000">
                <a:solidFill>
                  <a:srgbClr val="00B050"/>
                </a:solidFill>
              </a:rPr>
              <a:t>Employed mostly in...</a:t>
            </a:r>
          </a:p>
        </p:txBody>
      </p:sp>
      <p:graphicFrame>
        <p:nvGraphicFramePr>
          <p:cNvPr id="7" name="Grafico 6">
            <a:extLst>
              <a:ext uri="{FF2B5EF4-FFF2-40B4-BE49-F238E27FC236}">
                <a16:creationId xmlns:a16="http://schemas.microsoft.com/office/drawing/2014/main" id="{E4650DFE-3CDC-E225-C213-7DB3C71DCE4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5248897"/>
              </p:ext>
            </p:extLst>
          </p:nvPr>
        </p:nvGraphicFramePr>
        <p:xfrm>
          <a:off x="1143000" y="1371600"/>
          <a:ext cx="6248400" cy="4343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CasellaDiTesto 3">
            <a:extLst>
              <a:ext uri="{FF2B5EF4-FFF2-40B4-BE49-F238E27FC236}">
                <a16:creationId xmlns:a16="http://schemas.microsoft.com/office/drawing/2014/main" id="{387E61AE-0B8E-445D-984F-66D82352DB10}"/>
              </a:ext>
            </a:extLst>
          </p:cNvPr>
          <p:cNvSpPr txBox="1"/>
          <p:nvPr/>
        </p:nvSpPr>
        <p:spPr>
          <a:xfrm>
            <a:off x="914400" y="6164758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1000">
                <a:solidFill>
                  <a:srgbClr val="000000"/>
                </a:solidFill>
              </a:rPr>
              <a:t>Source: ISTAT, 7th Agricultural Census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901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01449" y="91862"/>
            <a:ext cx="5940469" cy="542074"/>
          </a:xfrm>
          <a:prstGeom prst="rect">
            <a:avLst/>
          </a:prstGeom>
        </p:spPr>
        <p:txBody>
          <a:bodyPr vert="horz" wrap="square" lIns="0" tIns="12700" rIns="0" bIns="0" rtlCol="0">
            <a:no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600" b="1">
                <a:solidFill>
                  <a:srgbClr val="00B050"/>
                </a:solidFill>
              </a:rPr>
              <a:t>Fewer from the European Union, </a:t>
            </a:r>
            <a:br>
              <a:rPr lang="en-US" sz="1600" b="1">
                <a:solidFill>
                  <a:srgbClr val="00B050"/>
                </a:solidFill>
              </a:rPr>
            </a:br>
            <a:r>
              <a:rPr lang="en-US" sz="1600" b="1">
                <a:solidFill>
                  <a:srgbClr val="00B050"/>
                </a:solidFill>
              </a:rPr>
              <a:t>                                       more from third countries</a:t>
            </a:r>
            <a:endParaRPr sz="1600" b="1"/>
          </a:p>
        </p:txBody>
      </p:sp>
      <p:sp>
        <p:nvSpPr>
          <p:cNvPr id="38" name="object 3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5"/>
              </a:spcBef>
            </a:pPr>
            <a:fld id="{81D60167-4931-47E6-BA6A-407CBD079E47}" type="slidenum">
              <a:rPr dirty="0"/>
              <a:t>8</a:t>
            </a:fld>
            <a:endParaRPr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68475C5B-9EE3-0F55-95D6-CF9D338C5214}"/>
              </a:ext>
            </a:extLst>
          </p:cNvPr>
          <p:cNvSpPr txBox="1"/>
          <p:nvPr/>
        </p:nvSpPr>
        <p:spPr>
          <a:xfrm>
            <a:off x="554736" y="1235262"/>
            <a:ext cx="2971800" cy="120032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>
                <a:solidFill>
                  <a:srgbClr val="000000"/>
                </a:solidFill>
              </a:rPr>
              <a:t>Notably, there were fewer people from Romania (39% fewer than in 2018). There were significant increases from India (+48%), Pakistan (+100%) and Bangladesh (+200%).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59F43A4D-73F5-4AD9-84C0-67B717D354E5}"/>
              </a:ext>
            </a:extLst>
          </p:cNvPr>
          <p:cNvSpPr txBox="1"/>
          <p:nvPr/>
        </p:nvSpPr>
        <p:spPr>
          <a:xfrm>
            <a:off x="1066800" y="6207653"/>
            <a:ext cx="37338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>
                <a:solidFill>
                  <a:srgbClr val="000000"/>
                </a:solidFill>
              </a:rPr>
              <a:t>Source: INPS – </a:t>
            </a:r>
            <a:r>
              <a:rPr lang="it-IT" sz="1000" err="1">
                <a:solidFill>
                  <a:srgbClr val="000000"/>
                </a:solidFill>
              </a:rPr>
              <a:t>Observatory</a:t>
            </a:r>
            <a:r>
              <a:rPr lang="it-IT" sz="1000">
                <a:solidFill>
                  <a:srgbClr val="000000"/>
                </a:solidFill>
              </a:rPr>
              <a:t> on </a:t>
            </a:r>
            <a:r>
              <a:rPr lang="it-IT" sz="1000" err="1">
                <a:solidFill>
                  <a:srgbClr val="000000"/>
                </a:solidFill>
              </a:rPr>
              <a:t>Agricultural</a:t>
            </a:r>
            <a:r>
              <a:rPr lang="it-IT" sz="1000">
                <a:solidFill>
                  <a:srgbClr val="000000"/>
                </a:solidFill>
              </a:rPr>
              <a:t> </a:t>
            </a:r>
            <a:r>
              <a:rPr lang="it-IT" sz="1000" err="1">
                <a:solidFill>
                  <a:srgbClr val="000000"/>
                </a:solidFill>
              </a:rPr>
              <a:t>sector</a:t>
            </a:r>
            <a:endParaRPr lang="en-GB"/>
          </a:p>
        </p:txBody>
      </p:sp>
      <p:graphicFrame>
        <p:nvGraphicFramePr>
          <p:cNvPr id="7" name="Grafico 6">
            <a:extLst>
              <a:ext uri="{FF2B5EF4-FFF2-40B4-BE49-F238E27FC236}">
                <a16:creationId xmlns:a16="http://schemas.microsoft.com/office/drawing/2014/main" id="{E32BB2A3-072B-C4CA-151E-6048331F484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0334263"/>
              </p:ext>
            </p:extLst>
          </p:nvPr>
        </p:nvGraphicFramePr>
        <p:xfrm>
          <a:off x="4212335" y="900700"/>
          <a:ext cx="4376929" cy="2202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CasellaDiTesto 7">
            <a:extLst>
              <a:ext uri="{FF2B5EF4-FFF2-40B4-BE49-F238E27FC236}">
                <a16:creationId xmlns:a16="http://schemas.microsoft.com/office/drawing/2014/main" id="{9245571C-2D4E-2AFD-B635-FE0D8EE1D8EE}"/>
              </a:ext>
            </a:extLst>
          </p:cNvPr>
          <p:cNvSpPr txBox="1"/>
          <p:nvPr/>
        </p:nvSpPr>
        <p:spPr>
          <a:xfrm>
            <a:off x="4627193" y="2986335"/>
            <a:ext cx="404055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50"/>
              <a:t>Source: INPS - Observatory on Foreign Citizens by Status</a:t>
            </a:r>
            <a:endParaRPr lang="it-IT" sz="1050"/>
          </a:p>
        </p:txBody>
      </p:sp>
      <p:graphicFrame>
        <p:nvGraphicFramePr>
          <p:cNvPr id="9" name="Grafico 8">
            <a:extLst>
              <a:ext uri="{FF2B5EF4-FFF2-40B4-BE49-F238E27FC236}">
                <a16:creationId xmlns:a16="http://schemas.microsoft.com/office/drawing/2014/main" id="{35A6D391-5252-8172-75B3-3F3385760B2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1094144"/>
              </p:ext>
            </p:extLst>
          </p:nvPr>
        </p:nvGraphicFramePr>
        <p:xfrm>
          <a:off x="707003" y="3036918"/>
          <a:ext cx="5940468" cy="32371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5B45248-0F30-3F19-8F72-129D23A1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6952" y="266192"/>
            <a:ext cx="6393180" cy="897050"/>
          </a:xfrm>
        </p:spPr>
        <p:txBody>
          <a:bodyPr wrap="square">
            <a:noAutofit/>
          </a:bodyPr>
          <a:lstStyle/>
          <a:p>
            <a:r>
              <a:rPr lang="en-US" sz="2000">
                <a:solidFill>
                  <a:srgbClr val="00B050"/>
                </a:solidFill>
              </a:rPr>
              <a:t>What type of </a:t>
            </a:r>
            <a:r>
              <a:rPr lang="en-US" sz="2000" err="1">
                <a:solidFill>
                  <a:srgbClr val="00B050"/>
                </a:solidFill>
              </a:rPr>
              <a:t>labour</a:t>
            </a:r>
            <a:r>
              <a:rPr lang="en-US" sz="2000">
                <a:solidFill>
                  <a:srgbClr val="00B050"/>
                </a:solidFill>
              </a:rPr>
              <a:t> demand in agriculture is met by foreign </a:t>
            </a:r>
            <a:r>
              <a:rPr lang="en-US" sz="2000" err="1">
                <a:solidFill>
                  <a:srgbClr val="00B050"/>
                </a:solidFill>
              </a:rPr>
              <a:t>labour</a:t>
            </a:r>
            <a:r>
              <a:rPr lang="en-US" sz="2000">
                <a:solidFill>
                  <a:srgbClr val="00B050"/>
                </a:solidFill>
              </a:rPr>
              <a:t>?</a:t>
            </a:r>
            <a:endParaRPr lang="en-US" sz="2000" b="0">
              <a:solidFill>
                <a:srgbClr val="00B050"/>
              </a:solidFill>
            </a:endParaRP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E3B9299-7D99-2B33-8FA1-F5AF35B96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4539" y="6492875"/>
            <a:ext cx="472786" cy="365125"/>
          </a:xfrm>
          <a:prstGeom prst="rect">
            <a:avLst/>
          </a:prstGeom>
        </p:spPr>
        <p:txBody>
          <a:bodyPr vert="horz" wrap="square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rgbClr val="006EAB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A73986-C60F-4FE3-A496-8AD398CC3E2D}" type="slidenum">
              <a:rPr lang="it-IT" smtClean="0"/>
              <a:pPr/>
              <a:t>9</a:t>
            </a:fld>
            <a:endParaRPr lang="it-IT"/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3288DB67-0F5C-6404-0FC6-C288B5C2ED2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91743" y="1364375"/>
            <a:ext cx="7886700" cy="443198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r>
              <a:rPr lang="en-US" sz="2400">
                <a:solidFill>
                  <a:srgbClr val="0070C0"/>
                </a:solidFill>
              </a:rPr>
              <a:t>OECD identifies  two types of </a:t>
            </a:r>
            <a:r>
              <a:rPr lang="en-US" sz="2400" err="1">
                <a:solidFill>
                  <a:srgbClr val="0070C0"/>
                </a:solidFill>
              </a:rPr>
              <a:t>labour</a:t>
            </a:r>
            <a:r>
              <a:rPr lang="en-US" sz="2400">
                <a:solidFill>
                  <a:srgbClr val="0070C0"/>
                </a:solidFill>
              </a:rPr>
              <a:t> shortage:</a:t>
            </a:r>
          </a:p>
          <a:p>
            <a:endParaRPr lang="en-US" sz="2400">
              <a:solidFill>
                <a:srgbClr val="0070C0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US" sz="2400">
                <a:solidFill>
                  <a:srgbClr val="0070C0"/>
                </a:solidFill>
              </a:rPr>
              <a:t>for more physically demanding, discontinuous and low-paid jobs, where migrant workers are increasingly employed</a:t>
            </a:r>
          </a:p>
          <a:p>
            <a:pPr marL="285750" indent="-285750" algn="just">
              <a:buFontTx/>
              <a:buChar char="-"/>
            </a:pPr>
            <a:endParaRPr lang="en-US" sz="2400">
              <a:solidFill>
                <a:srgbClr val="0070C0"/>
              </a:solidFill>
            </a:endParaRPr>
          </a:p>
          <a:p>
            <a:pPr marL="342900" indent="-342900" algn="just">
              <a:buFontTx/>
              <a:buChar char="-"/>
            </a:pPr>
            <a:r>
              <a:rPr lang="en-US" sz="2400">
                <a:solidFill>
                  <a:srgbClr val="0070C0"/>
                </a:solidFill>
              </a:rPr>
              <a:t>for skilled jobs, which are needed in highly technologically advanced and </a:t>
            </a:r>
            <a:r>
              <a:rPr lang="en-US" sz="2400" err="1">
                <a:solidFill>
                  <a:srgbClr val="0070C0"/>
                </a:solidFill>
              </a:rPr>
              <a:t>digitalised</a:t>
            </a:r>
            <a:r>
              <a:rPr lang="en-US" sz="2400">
                <a:solidFill>
                  <a:srgbClr val="0070C0"/>
                </a:solidFill>
              </a:rPr>
              <a:t> agriculture that intends to become more sustainable by reducing water consumption and chemical inputs.</a:t>
            </a:r>
          </a:p>
          <a:p>
            <a:pPr marL="342900" indent="-342900">
              <a:buFontTx/>
              <a:buChar char="-"/>
            </a:pPr>
            <a:endParaRPr lang="en-US" sz="2400">
              <a:solidFill>
                <a:srgbClr val="0070C0"/>
              </a:solidFill>
            </a:endParaRPr>
          </a:p>
          <a:p>
            <a:pPr marL="342900" indent="-342900">
              <a:buFontTx/>
              <a:buChar char="-"/>
            </a:pPr>
            <a:r>
              <a:rPr lang="en-US" sz="2000">
                <a:solidFill>
                  <a:srgbClr val="0070C0"/>
                </a:solidFill>
              </a:rPr>
              <a:t>OECD, 2023, </a:t>
            </a:r>
            <a:r>
              <a:rPr lang="en-US" sz="2000" err="1">
                <a:solidFill>
                  <a:srgbClr val="0070C0"/>
                </a:solidFill>
              </a:rPr>
              <a:t>Labour</a:t>
            </a:r>
            <a:r>
              <a:rPr lang="en-US" sz="2000">
                <a:solidFill>
                  <a:srgbClr val="0070C0"/>
                </a:solidFill>
              </a:rPr>
              <a:t> and Skills Shortages in the </a:t>
            </a:r>
            <a:r>
              <a:rPr lang="en-US" sz="2000" err="1">
                <a:solidFill>
                  <a:srgbClr val="0070C0"/>
                </a:solidFill>
              </a:rPr>
              <a:t>Agro</a:t>
            </a:r>
            <a:r>
              <a:rPr lang="en-US" sz="2000">
                <a:solidFill>
                  <a:srgbClr val="0070C0"/>
                </a:solidFill>
              </a:rPr>
              <a:t>-Food Sector</a:t>
            </a:r>
          </a:p>
        </p:txBody>
      </p:sp>
    </p:spTree>
    <p:extLst>
      <p:ext uri="{BB962C8B-B14F-4D97-AF65-F5344CB8AC3E}">
        <p14:creationId xmlns:p14="http://schemas.microsoft.com/office/powerpoint/2010/main" val="41225561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180769E-E9AE-0388-58FA-466ED499AB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730" y="157779"/>
            <a:ext cx="6542202" cy="369332"/>
          </a:xfrm>
        </p:spPr>
        <p:txBody>
          <a:bodyPr wrap="square" lIns="91440" tIns="45720" rIns="91440" bIns="45720" anchor="t">
            <a:noAutofit/>
          </a:bodyPr>
          <a:lstStyle/>
          <a:p>
            <a:pPr algn="l"/>
            <a:r>
              <a:rPr lang="it-IT" sz="1800">
                <a:solidFill>
                  <a:srgbClr val="00B050"/>
                </a:solidFill>
              </a:rPr>
              <a:t>The </a:t>
            </a:r>
            <a:r>
              <a:rPr lang="it-IT" sz="1800" err="1">
                <a:solidFill>
                  <a:srgbClr val="00B050"/>
                </a:solidFill>
              </a:rPr>
              <a:t>vicious</a:t>
            </a:r>
            <a:r>
              <a:rPr lang="it-IT" sz="1800">
                <a:solidFill>
                  <a:srgbClr val="00B050"/>
                </a:solidFill>
              </a:rPr>
              <a:t> </a:t>
            </a:r>
            <a:r>
              <a:rPr lang="it-IT" sz="1800" err="1">
                <a:solidFill>
                  <a:srgbClr val="00B050"/>
                </a:solidFill>
              </a:rPr>
              <a:t>circle</a:t>
            </a:r>
            <a:endParaRPr lang="it-IT" sz="180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9E16555F-3F6E-25BA-9BC1-FDE75F0D7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4539" y="6492875"/>
            <a:ext cx="472786" cy="365125"/>
          </a:xfrm>
          <a:prstGeom prst="rect">
            <a:avLst/>
          </a:prstGeom>
        </p:spPr>
        <p:txBody>
          <a:bodyPr vert="horz" wrap="square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rgbClr val="006EAB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A73986-C60F-4FE3-A496-8AD398CC3E2D}" type="slidenum">
              <a:rPr lang="it-IT" smtClean="0"/>
              <a:pPr/>
              <a:t>10</a:t>
            </a:fld>
            <a:endParaRPr lang="it-IT"/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91F54BF4-5C13-73D9-2310-1778294EB99A}"/>
              </a:ext>
            </a:extLst>
          </p:cNvPr>
          <p:cNvSpPr txBox="1"/>
          <p:nvPr/>
        </p:nvSpPr>
        <p:spPr>
          <a:xfrm>
            <a:off x="466622" y="2644222"/>
            <a:ext cx="2568805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>
                <a:solidFill>
                  <a:srgbClr val="C00000"/>
                </a:solidFill>
              </a:rPr>
              <a:t>The farm offers unattractive, seasonal and low-paid wage work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DB2CD108-E2A3-2D0C-F4DF-B6C1BA093D55}"/>
              </a:ext>
            </a:extLst>
          </p:cNvPr>
          <p:cNvSpPr txBox="1"/>
          <p:nvPr/>
        </p:nvSpPr>
        <p:spPr>
          <a:xfrm>
            <a:off x="3035428" y="972034"/>
            <a:ext cx="2837469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>
                <a:solidFill>
                  <a:srgbClr val="1F3864"/>
                </a:solidFill>
              </a:rPr>
              <a:t>More-qualified workers prefer better conditions elsewhere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8C3EB0FF-1824-F1CC-5CAF-DFDC57697B7A}"/>
              </a:ext>
            </a:extLst>
          </p:cNvPr>
          <p:cNvSpPr txBox="1"/>
          <p:nvPr/>
        </p:nvSpPr>
        <p:spPr>
          <a:xfrm>
            <a:off x="5821049" y="2745270"/>
            <a:ext cx="2837469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>
                <a:solidFill>
                  <a:srgbClr val="C00000"/>
                </a:solidFill>
              </a:rPr>
              <a:t>Skills are lacking to adopt innovations that improve competitiveness and sustainability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33FCE851-2DC1-CE01-573F-49D4979AD1E3}"/>
              </a:ext>
            </a:extLst>
          </p:cNvPr>
          <p:cNvSpPr txBox="1"/>
          <p:nvPr/>
        </p:nvSpPr>
        <p:spPr>
          <a:xfrm>
            <a:off x="2983581" y="4761333"/>
            <a:ext cx="2941161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>
                <a:solidFill>
                  <a:srgbClr val="1F3864"/>
                </a:solidFill>
              </a:rPr>
              <a:t>The farm does not grow in a sustainable and competitive manner</a:t>
            </a:r>
          </a:p>
        </p:txBody>
      </p:sp>
      <p:sp>
        <p:nvSpPr>
          <p:cNvPr id="14" name="Freccia curva 13">
            <a:extLst>
              <a:ext uri="{FF2B5EF4-FFF2-40B4-BE49-F238E27FC236}">
                <a16:creationId xmlns:a16="http://schemas.microsoft.com/office/drawing/2014/main" id="{609FAE6C-F237-058A-B0AD-585522F3049B}"/>
              </a:ext>
            </a:extLst>
          </p:cNvPr>
          <p:cNvSpPr/>
          <p:nvPr/>
        </p:nvSpPr>
        <p:spPr>
          <a:xfrm>
            <a:off x="1692108" y="1418735"/>
            <a:ext cx="1065229" cy="886120"/>
          </a:xfrm>
          <a:prstGeom prst="ben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5" name="Freccia curva 14">
            <a:extLst>
              <a:ext uri="{FF2B5EF4-FFF2-40B4-BE49-F238E27FC236}">
                <a16:creationId xmlns:a16="http://schemas.microsoft.com/office/drawing/2014/main" id="{09E31043-19D1-E6F4-1BD3-08511843ECD8}"/>
              </a:ext>
            </a:extLst>
          </p:cNvPr>
          <p:cNvSpPr/>
          <p:nvPr/>
        </p:nvSpPr>
        <p:spPr>
          <a:xfrm rot="5400000">
            <a:off x="6170943" y="1219671"/>
            <a:ext cx="1065229" cy="1105138"/>
          </a:xfrm>
          <a:prstGeom prst="ben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6" name="Freccia curva 15">
            <a:extLst>
              <a:ext uri="{FF2B5EF4-FFF2-40B4-BE49-F238E27FC236}">
                <a16:creationId xmlns:a16="http://schemas.microsoft.com/office/drawing/2014/main" id="{CB2F8ACF-34E6-1667-B1E9-0C414A4F20B8}"/>
              </a:ext>
            </a:extLst>
          </p:cNvPr>
          <p:cNvSpPr/>
          <p:nvPr/>
        </p:nvSpPr>
        <p:spPr>
          <a:xfrm rot="16200000">
            <a:off x="1366887" y="4719551"/>
            <a:ext cx="1065229" cy="886120"/>
          </a:xfrm>
          <a:prstGeom prst="ben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7" name="Freccia curva 16">
            <a:extLst>
              <a:ext uri="{FF2B5EF4-FFF2-40B4-BE49-F238E27FC236}">
                <a16:creationId xmlns:a16="http://schemas.microsoft.com/office/drawing/2014/main" id="{27742990-12B1-BD67-8E56-3C7169FE4F81}"/>
              </a:ext>
            </a:extLst>
          </p:cNvPr>
          <p:cNvSpPr/>
          <p:nvPr/>
        </p:nvSpPr>
        <p:spPr>
          <a:xfrm rot="10800000">
            <a:off x="6190896" y="4523014"/>
            <a:ext cx="1065230" cy="1082656"/>
          </a:xfrm>
          <a:prstGeom prst="ben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624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180769E-E9AE-0388-58FA-466ED499AB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6477" y="134289"/>
            <a:ext cx="3892165" cy="461665"/>
          </a:xfrm>
        </p:spPr>
        <p:txBody>
          <a:bodyPr wrap="square" lIns="91440" tIns="45720" rIns="91440" bIns="45720" anchor="t">
            <a:noAutofit/>
          </a:bodyPr>
          <a:lstStyle/>
          <a:p>
            <a:r>
              <a:rPr lang="it-IT" sz="2000" dirty="0" err="1">
                <a:solidFill>
                  <a:srgbClr val="00B050"/>
                </a:solidFill>
              </a:rPr>
              <a:t>Activate</a:t>
            </a:r>
            <a:r>
              <a:rPr lang="it-IT" sz="2000" dirty="0">
                <a:solidFill>
                  <a:srgbClr val="00B050"/>
                </a:solidFill>
              </a:rPr>
              <a:t> a </a:t>
            </a:r>
            <a:r>
              <a:rPr lang="it-IT" sz="2000" dirty="0" err="1">
                <a:solidFill>
                  <a:srgbClr val="00B050"/>
                </a:solidFill>
              </a:rPr>
              <a:t>different</a:t>
            </a:r>
            <a:r>
              <a:rPr lang="it-IT" sz="2000" dirty="0">
                <a:solidFill>
                  <a:srgbClr val="00B050"/>
                </a:solidFill>
              </a:rPr>
              <a:t> </a:t>
            </a:r>
            <a:r>
              <a:rPr lang="it-IT" sz="2000" dirty="0" err="1">
                <a:solidFill>
                  <a:srgbClr val="00B050"/>
                </a:solidFill>
              </a:rPr>
              <a:t>circle</a:t>
            </a:r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9E16555F-3F6E-25BA-9BC1-FDE75F0D7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4539" y="6492875"/>
            <a:ext cx="472786" cy="365125"/>
          </a:xfrm>
          <a:prstGeom prst="rect">
            <a:avLst/>
          </a:prstGeom>
        </p:spPr>
        <p:txBody>
          <a:bodyPr vert="horz" wrap="square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rgbClr val="006EAB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A73986-C60F-4FE3-A496-8AD398CC3E2D}" type="slidenum">
              <a:rPr lang="it-IT" smtClean="0"/>
              <a:pPr/>
              <a:t>11</a:t>
            </a:fld>
            <a:endParaRPr lang="it-IT"/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91F54BF4-5C13-73D9-2310-1778294EB99A}"/>
              </a:ext>
            </a:extLst>
          </p:cNvPr>
          <p:cNvSpPr txBox="1"/>
          <p:nvPr/>
        </p:nvSpPr>
        <p:spPr>
          <a:xfrm>
            <a:off x="6170528" y="2828834"/>
            <a:ext cx="2465112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US" sz="1400">
              <a:solidFill>
                <a:srgbClr val="C00000"/>
              </a:solidFill>
            </a:endParaRPr>
          </a:p>
          <a:p>
            <a:r>
              <a:rPr lang="en-US" sz="1400">
                <a:solidFill>
                  <a:srgbClr val="C00000"/>
                </a:solidFill>
              </a:rPr>
              <a:t>higher farm margins higher resources for investments 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DB2CD108-E2A3-2D0C-F4DF-B6C1BA093D55}"/>
              </a:ext>
            </a:extLst>
          </p:cNvPr>
          <p:cNvSpPr txBox="1"/>
          <p:nvPr/>
        </p:nvSpPr>
        <p:spPr>
          <a:xfrm>
            <a:off x="621915" y="2828835"/>
            <a:ext cx="2317917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US" sz="1400">
              <a:solidFill>
                <a:srgbClr val="C00000"/>
              </a:solidFill>
            </a:endParaRPr>
          </a:p>
          <a:p>
            <a:r>
              <a:rPr lang="en-US" sz="1400">
                <a:solidFill>
                  <a:srgbClr val="C00000"/>
                </a:solidFill>
              </a:rPr>
              <a:t>higher human capital, more skills to adopt innovation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8C3EB0FF-1824-F1CC-5CAF-DFDC57697B7A}"/>
              </a:ext>
            </a:extLst>
          </p:cNvPr>
          <p:cNvSpPr txBox="1"/>
          <p:nvPr/>
        </p:nvSpPr>
        <p:spPr>
          <a:xfrm>
            <a:off x="3219504" y="1201975"/>
            <a:ext cx="2837469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>
                <a:solidFill>
                  <a:srgbClr val="1F3864"/>
                </a:solidFill>
              </a:rPr>
              <a:t>Promote training and technological and organizational innovations, foster cooperation and horizontal integration</a:t>
            </a:r>
            <a:endParaRPr lang="it-IT" sz="1400">
              <a:solidFill>
                <a:srgbClr val="1F3864"/>
              </a:solidFill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33FCE851-2DC1-CE01-573F-49D4979AD1E3}"/>
              </a:ext>
            </a:extLst>
          </p:cNvPr>
          <p:cNvSpPr txBox="1"/>
          <p:nvPr/>
        </p:nvSpPr>
        <p:spPr>
          <a:xfrm>
            <a:off x="2997983" y="4732695"/>
            <a:ext cx="2837469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>
                <a:solidFill>
                  <a:schemeClr val="tx2"/>
                </a:solidFill>
              </a:rPr>
              <a:t>Higher demand for qualified and well paid </a:t>
            </a:r>
            <a:r>
              <a:rPr lang="en-US" sz="1400" err="1">
                <a:solidFill>
                  <a:schemeClr val="tx2"/>
                </a:solidFill>
              </a:rPr>
              <a:t>labour</a:t>
            </a:r>
            <a:endParaRPr lang="en-US" sz="1400">
              <a:solidFill>
                <a:schemeClr val="tx2"/>
              </a:solidFill>
            </a:endParaRPr>
          </a:p>
        </p:txBody>
      </p:sp>
      <p:sp>
        <p:nvSpPr>
          <p:cNvPr id="14" name="Freccia curva 13">
            <a:extLst>
              <a:ext uri="{FF2B5EF4-FFF2-40B4-BE49-F238E27FC236}">
                <a16:creationId xmlns:a16="http://schemas.microsoft.com/office/drawing/2014/main" id="{609FAE6C-F237-058A-B0AD-585522F3049B}"/>
              </a:ext>
            </a:extLst>
          </p:cNvPr>
          <p:cNvSpPr/>
          <p:nvPr/>
        </p:nvSpPr>
        <p:spPr>
          <a:xfrm>
            <a:off x="1780873" y="1606236"/>
            <a:ext cx="932125" cy="886119"/>
          </a:xfrm>
          <a:prstGeom prst="ben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5" name="Freccia curva 14">
            <a:extLst>
              <a:ext uri="{FF2B5EF4-FFF2-40B4-BE49-F238E27FC236}">
                <a16:creationId xmlns:a16="http://schemas.microsoft.com/office/drawing/2014/main" id="{09E31043-19D1-E6F4-1BD3-08511843ECD8}"/>
              </a:ext>
            </a:extLst>
          </p:cNvPr>
          <p:cNvSpPr/>
          <p:nvPr/>
        </p:nvSpPr>
        <p:spPr>
          <a:xfrm rot="5400000">
            <a:off x="6317900" y="1496727"/>
            <a:ext cx="1065229" cy="1105138"/>
          </a:xfrm>
          <a:prstGeom prst="ben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6" name="Freccia curva 15">
            <a:extLst>
              <a:ext uri="{FF2B5EF4-FFF2-40B4-BE49-F238E27FC236}">
                <a16:creationId xmlns:a16="http://schemas.microsoft.com/office/drawing/2014/main" id="{CB2F8ACF-34E6-1667-B1E9-0C414A4F20B8}"/>
              </a:ext>
            </a:extLst>
          </p:cNvPr>
          <p:cNvSpPr/>
          <p:nvPr/>
        </p:nvSpPr>
        <p:spPr>
          <a:xfrm rot="16200000">
            <a:off x="1579282" y="4622320"/>
            <a:ext cx="1065229" cy="886120"/>
          </a:xfrm>
          <a:prstGeom prst="ben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7" name="Freccia curva 16">
            <a:extLst>
              <a:ext uri="{FF2B5EF4-FFF2-40B4-BE49-F238E27FC236}">
                <a16:creationId xmlns:a16="http://schemas.microsoft.com/office/drawing/2014/main" id="{27742990-12B1-BD67-8E56-3C7169FE4F81}"/>
              </a:ext>
            </a:extLst>
          </p:cNvPr>
          <p:cNvSpPr/>
          <p:nvPr/>
        </p:nvSpPr>
        <p:spPr>
          <a:xfrm rot="10800000">
            <a:off x="6190896" y="4523014"/>
            <a:ext cx="1065230" cy="1082656"/>
          </a:xfrm>
          <a:prstGeom prst="ben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855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40002" y="278892"/>
            <a:ext cx="6675120" cy="347472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l">
              <a:defRPr sz="2000" b="1">
                <a:solidFill>
                  <a:srgbClr val="00B050"/>
                </a:solidFill>
              </a:defRPr>
            </a:pPr>
            <a:r>
              <a:rPr dirty="0"/>
              <a:t>Fisheries </a:t>
            </a:r>
            <a:r>
              <a:rPr dirty="0" err="1"/>
              <a:t>labour</a:t>
            </a:r>
            <a:r>
              <a:rPr dirty="0"/>
              <a:t> is contracting faster in Italy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13232" y="950285"/>
            <a:ext cx="7909560" cy="256032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ctr">
              <a:defRPr sz="1500" b="1">
                <a:solidFill>
                  <a:srgbClr val="1F3864"/>
                </a:solidFill>
              </a:defRPr>
            </a:pPr>
            <a:r>
              <a:rPr dirty="0"/>
              <a:t>Employment and work intensity are falling, turning crew supply into a structural pressure.</a:t>
            </a:r>
            <a:endParaRPr lang="it-IT" dirty="0"/>
          </a:p>
        </p:txBody>
      </p:sp>
      <p:sp>
        <p:nvSpPr>
          <p:cNvPr id="4" name="Rectangle 3"/>
          <p:cNvSpPr/>
          <p:nvPr/>
        </p:nvSpPr>
        <p:spPr>
          <a:xfrm>
            <a:off x="612648" y="1279469"/>
            <a:ext cx="7726679" cy="2286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1371600"/>
            <a:ext cx="3474720" cy="274320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l">
              <a:defRPr sz="1700" b="1">
                <a:solidFill>
                  <a:srgbClr val="38761D"/>
                </a:solidFill>
              </a:defRPr>
            </a:pPr>
            <a:r>
              <a:t>EU fishing fleet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4944" y="1764792"/>
            <a:ext cx="1463040" cy="457200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ctr">
              <a:defRPr sz="3100" b="1">
                <a:solidFill>
                  <a:srgbClr val="00B050"/>
                </a:solidFill>
              </a:defRPr>
            </a:pPr>
            <a:r>
              <a:t>119k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94944" y="2240280"/>
            <a:ext cx="1463040" cy="420624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ctr">
              <a:defRPr sz="1400" b="0">
                <a:solidFill>
                  <a:srgbClr val="555555"/>
                </a:solidFill>
              </a:defRPr>
            </a:pPr>
            <a:r>
              <a:t>engaged crew</a:t>
            </a:r>
            <a:br/>
            <a:r>
              <a:t>in 2023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31720" y="1764792"/>
            <a:ext cx="1463040" cy="457200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ctr">
              <a:defRPr sz="3100" b="1">
                <a:solidFill>
                  <a:srgbClr val="1F3864"/>
                </a:solidFill>
              </a:defRPr>
            </a:pPr>
            <a:r>
              <a:t>74k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31720" y="2240280"/>
            <a:ext cx="1508760" cy="548640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ctr">
              <a:defRPr sz="1400" b="0">
                <a:solidFill>
                  <a:srgbClr val="555555"/>
                </a:solidFill>
              </a:defRPr>
            </a:pPr>
            <a:r>
              <a:t>full-time equivalent</a:t>
            </a:r>
            <a:br/>
            <a:r>
              <a:t>work in 2023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13232" y="3044952"/>
            <a:ext cx="3246120" cy="804672"/>
          </a:xfrm>
          <a:prstGeom prst="rect">
            <a:avLst/>
          </a:prstGeom>
          <a:noFill/>
        </p:spPr>
        <p:txBody>
          <a:bodyPr wrap="square" lIns="18288" tIns="18288" rIns="18288" bIns="18288" anchor="t">
            <a:noAutofit/>
          </a:bodyPr>
          <a:lstStyle/>
          <a:p>
            <a:pPr>
              <a:spcAft>
                <a:spcPts val="400"/>
              </a:spcAft>
              <a:defRPr sz="1430" b="1">
                <a:solidFill>
                  <a:srgbClr val="000000"/>
                </a:solidFill>
              </a:defRPr>
            </a:pPr>
            <a:r>
              <a:t>2014–2023 trend</a:t>
            </a:r>
          </a:p>
          <a:p>
            <a:pPr>
              <a:spcAft>
                <a:spcPts val="400"/>
              </a:spcAft>
              <a:defRPr sz="1430" b="0">
                <a:solidFill>
                  <a:srgbClr val="000000"/>
                </a:solidFill>
              </a:defRPr>
            </a:pPr>
            <a:r>
              <a:t>Engaged crew: </a:t>
            </a:r>
            <a:r>
              <a:rPr lang="it-IT" b="1">
                <a:solidFill>
                  <a:srgbClr val="FF0000"/>
                </a:solidFill>
              </a:rPr>
              <a:t>−15%</a:t>
            </a:r>
          </a:p>
          <a:p>
            <a:pPr>
              <a:spcAft>
                <a:spcPts val="400"/>
              </a:spcAft>
              <a:defRPr sz="1430" b="0">
                <a:solidFill>
                  <a:srgbClr val="000000"/>
                </a:solidFill>
              </a:defRPr>
            </a:pPr>
            <a:r>
              <a:t>FTE work volume: </a:t>
            </a:r>
            <a:r>
              <a:rPr lang="it-IT" b="1">
                <a:solidFill>
                  <a:srgbClr val="FF0000"/>
                </a:solidFill>
              </a:rPr>
              <a:t>−30%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462272" y="1371600"/>
            <a:ext cx="22860" cy="3172968"/>
          </a:xfrm>
          <a:prstGeom prst="rect">
            <a:avLst/>
          </a:prstGeom>
          <a:solidFill>
            <a:srgbClr val="CCDD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773168" y="1371600"/>
            <a:ext cx="3474720" cy="274320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l">
              <a:defRPr sz="1700" b="1">
                <a:solidFill>
                  <a:srgbClr val="38761D"/>
                </a:solidFill>
              </a:defRPr>
            </a:pPr>
            <a:r>
              <a:t>Italian fleet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00600" y="1764792"/>
            <a:ext cx="1508760" cy="457200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ctr">
              <a:defRPr sz="3000" b="1">
                <a:solidFill>
                  <a:srgbClr val="00B050"/>
                </a:solidFill>
              </a:defRPr>
            </a:pPr>
            <a:r>
              <a:t>20,745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00600" y="2240280"/>
            <a:ext cx="1508760" cy="420624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ctr">
              <a:defRPr sz="1400" b="0">
                <a:solidFill>
                  <a:srgbClr val="555555"/>
                </a:solidFill>
              </a:defRPr>
            </a:pPr>
            <a:r>
              <a:t>engaged crew</a:t>
            </a:r>
            <a:br/>
            <a:r>
              <a:t>in 2023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10528" y="1764792"/>
            <a:ext cx="1600200" cy="457200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ctr">
              <a:defRPr sz="3000" b="1">
                <a:solidFill>
                  <a:srgbClr val="1F3864"/>
                </a:solidFill>
              </a:defRPr>
            </a:pPr>
            <a:r>
              <a:t>13,367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10528" y="2240280"/>
            <a:ext cx="1600200" cy="420624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ctr">
              <a:defRPr sz="1400" b="0">
                <a:solidFill>
                  <a:srgbClr val="555555"/>
                </a:solidFill>
              </a:defRPr>
            </a:pPr>
            <a:r>
              <a:t>FTE work</a:t>
            </a:r>
            <a:br/>
            <a:r>
              <a:t>in 2023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828032" y="3044952"/>
            <a:ext cx="3493008" cy="804672"/>
          </a:xfrm>
          <a:prstGeom prst="rect">
            <a:avLst/>
          </a:prstGeom>
          <a:noFill/>
        </p:spPr>
        <p:txBody>
          <a:bodyPr wrap="square" lIns="18288" tIns="18288" rIns="18288" bIns="18288" anchor="t">
            <a:noAutofit/>
          </a:bodyPr>
          <a:lstStyle/>
          <a:p>
            <a:pPr>
              <a:spcAft>
                <a:spcPts val="400"/>
              </a:spcAft>
              <a:defRPr sz="1430" b="1">
                <a:solidFill>
                  <a:srgbClr val="000000"/>
                </a:solidFill>
              </a:defRPr>
            </a:pPr>
            <a:r>
              <a:rPr dirty="0"/>
              <a:t>Faster contraction than the EU average</a:t>
            </a:r>
          </a:p>
          <a:p>
            <a:pPr>
              <a:spcAft>
                <a:spcPts val="400"/>
              </a:spcAft>
              <a:defRPr sz="1430" b="0">
                <a:solidFill>
                  <a:srgbClr val="000000"/>
                </a:solidFill>
              </a:defRPr>
            </a:pPr>
            <a:r>
              <a:rPr dirty="0"/>
              <a:t>Engaged crew: </a:t>
            </a:r>
            <a:r>
              <a:rPr lang="it-IT" b="1" dirty="0">
                <a:solidFill>
                  <a:srgbClr val="FF0000"/>
                </a:solidFill>
              </a:rPr>
              <a:t>−23%</a:t>
            </a:r>
          </a:p>
          <a:p>
            <a:pPr>
              <a:spcAft>
                <a:spcPts val="400"/>
              </a:spcAft>
              <a:defRPr sz="1430" b="0">
                <a:solidFill>
                  <a:srgbClr val="000000"/>
                </a:solidFill>
              </a:defRPr>
            </a:pPr>
            <a:r>
              <a:rPr dirty="0"/>
              <a:t>FTE work volume: </a:t>
            </a:r>
            <a:r>
              <a:rPr lang="it-IT" b="1" dirty="0">
                <a:solidFill>
                  <a:srgbClr val="FF0000"/>
                </a:solidFill>
              </a:rPr>
              <a:t>−35%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58368" y="4617720"/>
            <a:ext cx="7772400" cy="1170432"/>
          </a:xfrm>
          <a:prstGeom prst="rect">
            <a:avLst/>
          </a:prstGeom>
          <a:solidFill>
            <a:srgbClr val="E9F5EA"/>
          </a:solidFill>
          <a:ln w="9525">
            <a:solidFill>
              <a:srgbClr val="D7E8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50392" y="4754880"/>
            <a:ext cx="1920240" cy="256032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l">
              <a:defRPr sz="1450" b="1">
                <a:solidFill>
                  <a:srgbClr val="38761D"/>
                </a:solidFill>
              </a:defRPr>
            </a:pPr>
            <a:r>
              <a:t>Executive takeaway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50392" y="5074920"/>
            <a:ext cx="7269480" cy="621792"/>
          </a:xfrm>
          <a:prstGeom prst="rect">
            <a:avLst/>
          </a:prstGeom>
          <a:noFill/>
        </p:spPr>
        <p:txBody>
          <a:bodyPr wrap="square" lIns="18288" tIns="18288" rIns="18288" bIns="18288" anchor="t">
            <a:noAutofit/>
          </a:bodyPr>
          <a:lstStyle/>
          <a:p>
            <a:pPr>
              <a:spcAft>
                <a:spcPts val="200"/>
              </a:spcAft>
              <a:defRPr sz="1320" b="0">
                <a:solidFill>
                  <a:srgbClr val="000000"/>
                </a:solidFill>
              </a:defRPr>
            </a:pPr>
            <a:r>
              <a:rPr dirty="0"/>
              <a:t>The decline is not only a loss of headcount: it also signals less continuity of work, weak generational renewal and rising difficulty in staffing vessels that need stable crews.</a:t>
            </a:r>
          </a:p>
          <a:p>
            <a:pPr>
              <a:spcAft>
                <a:spcPts val="200"/>
              </a:spcAft>
              <a:defRPr sz="1320" b="0">
                <a:solidFill>
                  <a:srgbClr val="000000"/>
                </a:solidFill>
              </a:defRPr>
            </a:pPr>
            <a:r>
              <a:rPr dirty="0"/>
              <a:t>Foreign </a:t>
            </a:r>
            <a:r>
              <a:rPr dirty="0" err="1"/>
              <a:t>labour</a:t>
            </a:r>
            <a:r>
              <a:rPr dirty="0"/>
              <a:t> becomes visible where vessel size, trip duration and </a:t>
            </a:r>
            <a:r>
              <a:rPr dirty="0" err="1"/>
              <a:t>labour</a:t>
            </a:r>
            <a:r>
              <a:rPr dirty="0"/>
              <a:t> intensity are higher.</a:t>
            </a:r>
          </a:p>
        </p:txBody>
      </p:sp>
    </p:spTree>
    <p:extLst>
      <p:ext uri="{BB962C8B-B14F-4D97-AF65-F5344CB8AC3E}">
        <p14:creationId xmlns:p14="http://schemas.microsoft.com/office/powerpoint/2010/main" val="19730838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97033" y="214884"/>
            <a:ext cx="7178040" cy="384048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l">
              <a:defRPr sz="2000" b="1">
                <a:solidFill>
                  <a:srgbClr val="00B050"/>
                </a:solidFill>
              </a:defRPr>
            </a:pPr>
            <a:r>
              <a:rPr dirty="0"/>
              <a:t>Foreign </a:t>
            </a:r>
            <a:r>
              <a:rPr dirty="0" err="1"/>
              <a:t>labour</a:t>
            </a:r>
            <a:r>
              <a:rPr dirty="0"/>
              <a:t> fills selective gaps, but integration is constrained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2648" y="984430"/>
            <a:ext cx="7955279" cy="256032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ctr">
              <a:defRPr sz="1500" b="1">
                <a:solidFill>
                  <a:srgbClr val="1F3864"/>
                </a:solidFill>
              </a:defRPr>
            </a:pPr>
            <a:r>
              <a:t>Concentrated in specific segments and territories where demand for stable crews is higher.</a:t>
            </a:r>
            <a:endParaRPr lang="it-IT"/>
          </a:p>
        </p:txBody>
      </p:sp>
      <p:sp>
        <p:nvSpPr>
          <p:cNvPr id="4" name="Rectangle 3"/>
          <p:cNvSpPr/>
          <p:nvPr/>
        </p:nvSpPr>
        <p:spPr>
          <a:xfrm>
            <a:off x="647373" y="1317896"/>
            <a:ext cx="7726679" cy="2286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658368" y="1517904"/>
            <a:ext cx="2423160" cy="5486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58368" y="1673352"/>
            <a:ext cx="2423160" cy="256032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l">
              <a:defRPr sz="1500" b="1">
                <a:solidFill>
                  <a:srgbClr val="38761D"/>
                </a:solidFill>
              </a:defRPr>
            </a:pPr>
            <a:r>
              <a:t>1  Selective presence</a:t>
            </a:r>
          </a:p>
        </p:txBody>
      </p:sp>
      <p:sp>
        <p:nvSpPr>
          <p:cNvPr id="7" name="Rectangle 6"/>
          <p:cNvSpPr/>
          <p:nvPr/>
        </p:nvSpPr>
        <p:spPr>
          <a:xfrm>
            <a:off x="3401568" y="1517904"/>
            <a:ext cx="2423160" cy="5486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401568" y="1673352"/>
            <a:ext cx="2423160" cy="256032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l">
              <a:defRPr sz="1500" b="1">
                <a:solidFill>
                  <a:srgbClr val="38761D"/>
                </a:solidFill>
              </a:defRPr>
            </a:pPr>
            <a:r>
              <a:t>2  Recruitment paths</a:t>
            </a:r>
          </a:p>
        </p:txBody>
      </p:sp>
      <p:sp>
        <p:nvSpPr>
          <p:cNvPr id="9" name="Rectangle 8"/>
          <p:cNvSpPr/>
          <p:nvPr/>
        </p:nvSpPr>
        <p:spPr>
          <a:xfrm>
            <a:off x="6144768" y="1517904"/>
            <a:ext cx="2423160" cy="5486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6144768" y="1673352"/>
            <a:ext cx="2423160" cy="256032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l">
              <a:defRPr sz="1500" b="1">
                <a:solidFill>
                  <a:srgbClr val="38761D"/>
                </a:solidFill>
              </a:defRPr>
            </a:pPr>
            <a:r>
              <a:t>3  Bottlenecks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8368" y="2039112"/>
            <a:ext cx="2423160" cy="1353312"/>
          </a:xfrm>
          <a:prstGeom prst="rect">
            <a:avLst/>
          </a:prstGeom>
          <a:noFill/>
        </p:spPr>
        <p:txBody>
          <a:bodyPr wrap="square" lIns="18288" tIns="18288" rIns="18288" bIns="18288" anchor="t">
            <a:noAutofit/>
          </a:bodyPr>
          <a:lstStyle/>
          <a:p>
            <a:pPr>
              <a:spcAft>
                <a:spcPts val="500"/>
              </a:spcAft>
              <a:defRPr sz="1370" b="0">
                <a:solidFill>
                  <a:srgbClr val="000000"/>
                </a:solidFill>
              </a:defRPr>
            </a:pPr>
            <a:r>
              <a:rPr dirty="0"/>
              <a:t>About 6% of </a:t>
            </a:r>
            <a:r>
              <a:rPr lang="it-IT" dirty="0" err="1"/>
              <a:t>total</a:t>
            </a:r>
            <a:r>
              <a:rPr dirty="0"/>
              <a:t> fishers in 2017 and around 8% in 2021, with strong concentration by segment.</a:t>
            </a:r>
          </a:p>
          <a:p>
            <a:pPr>
              <a:spcAft>
                <a:spcPts val="500"/>
              </a:spcAft>
              <a:defRPr sz="1370" b="0">
                <a:solidFill>
                  <a:srgbClr val="000000"/>
                </a:solidFill>
              </a:defRPr>
            </a:pPr>
            <a:r>
              <a:rPr dirty="0"/>
              <a:t>More visible in trawling, “</a:t>
            </a:r>
            <a:r>
              <a:rPr dirty="0" err="1"/>
              <a:t>rapidi</a:t>
            </a:r>
            <a:r>
              <a:rPr dirty="0"/>
              <a:t>”, purse seine and larger vessels with longer trips.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01568" y="2039112"/>
            <a:ext cx="2423160" cy="1353312"/>
          </a:xfrm>
          <a:prstGeom prst="rect">
            <a:avLst/>
          </a:prstGeom>
          <a:noFill/>
        </p:spPr>
        <p:txBody>
          <a:bodyPr wrap="square" lIns="18288" tIns="18288" rIns="18288" bIns="18288" anchor="t">
            <a:noAutofit/>
          </a:bodyPr>
          <a:lstStyle/>
          <a:p>
            <a:pPr>
              <a:spcAft>
                <a:spcPts val="500"/>
              </a:spcAft>
              <a:defRPr sz="1370" b="0">
                <a:solidFill>
                  <a:srgbClr val="000000"/>
                </a:solidFill>
              </a:defRPr>
            </a:pPr>
            <a:r>
              <a:t>Main extra‑EU origins include North Africa, with Tunisia the leading country in earlier INPS evidence.</a:t>
            </a:r>
          </a:p>
          <a:p>
            <a:pPr>
              <a:spcAft>
                <a:spcPts val="500"/>
              </a:spcAft>
              <a:defRPr sz="1370" b="0">
                <a:solidFill>
                  <a:srgbClr val="000000"/>
                </a:solidFill>
              </a:defRPr>
            </a:pPr>
            <a:r>
              <a:t>Newer flows from Sub‑Saharan Africa and Southeast Asia enter through networks or agencies.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44768" y="2039112"/>
            <a:ext cx="2423160" cy="1353312"/>
          </a:xfrm>
          <a:prstGeom prst="rect">
            <a:avLst/>
          </a:prstGeom>
          <a:noFill/>
        </p:spPr>
        <p:txBody>
          <a:bodyPr wrap="square" lIns="18288" tIns="18288" rIns="18288" bIns="18288" anchor="t">
            <a:noAutofit/>
          </a:bodyPr>
          <a:lstStyle/>
          <a:p>
            <a:pPr>
              <a:spcAft>
                <a:spcPts val="500"/>
              </a:spcAft>
              <a:defRPr sz="1370" b="0">
                <a:solidFill>
                  <a:srgbClr val="000000"/>
                </a:solidFill>
              </a:defRPr>
            </a:pPr>
            <a:r>
              <a:t>Immigration rules and maritime labour rules are not always well coordinated.</a:t>
            </a:r>
          </a:p>
          <a:p>
            <a:pPr>
              <a:spcAft>
                <a:spcPts val="500"/>
              </a:spcAft>
              <a:defRPr sz="1370" b="0">
                <a:solidFill>
                  <a:srgbClr val="000000"/>
                </a:solidFill>
              </a:defRPr>
            </a:pPr>
            <a:r>
              <a:t>Visas, annual renewals, language barriers and limited access to higher ranks slow progression.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58368" y="4251960"/>
            <a:ext cx="7772400" cy="1325880"/>
          </a:xfrm>
          <a:prstGeom prst="rect">
            <a:avLst/>
          </a:prstGeom>
          <a:solidFill>
            <a:srgbClr val="F4FAF4"/>
          </a:solidFill>
          <a:ln w="9525">
            <a:solidFill>
              <a:srgbClr val="D7E8D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41248" y="4343400"/>
            <a:ext cx="4572000" cy="256032"/>
          </a:xfrm>
          <a:prstGeom prst="rect">
            <a:avLst/>
          </a:prstGeom>
          <a:noFill/>
        </p:spPr>
        <p:txBody>
          <a:bodyPr wrap="square" lIns="27432" tIns="27432" rIns="27432" bIns="27432" anchor="t">
            <a:noAutofit/>
          </a:bodyPr>
          <a:lstStyle/>
          <a:p>
            <a:pPr algn="l">
              <a:defRPr sz="1450" b="1">
                <a:solidFill>
                  <a:srgbClr val="38761D"/>
                </a:solidFill>
              </a:defRPr>
            </a:pPr>
            <a:r>
              <a:rPr dirty="0"/>
              <a:t>Operational implications from the CREA interviews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1248" y="4681728"/>
            <a:ext cx="7269480" cy="658368"/>
          </a:xfrm>
          <a:prstGeom prst="rect">
            <a:avLst/>
          </a:prstGeom>
          <a:noFill/>
        </p:spPr>
        <p:txBody>
          <a:bodyPr wrap="square" lIns="18288" tIns="18288" rIns="18288" bIns="18288" anchor="t">
            <a:noAutofit/>
          </a:bodyPr>
          <a:lstStyle/>
          <a:p>
            <a:pPr>
              <a:spcAft>
                <a:spcPts val="100"/>
              </a:spcAft>
              <a:defRPr sz="1260" b="0">
                <a:solidFill>
                  <a:srgbClr val="000000"/>
                </a:solidFill>
              </a:defRPr>
            </a:pPr>
            <a:r>
              <a:rPr dirty="0"/>
              <a:t>The shortage is structural: in trawling and purse seine, lack of crew can keep boats in port.</a:t>
            </a:r>
          </a:p>
          <a:p>
            <a:pPr>
              <a:spcAft>
                <a:spcPts val="100"/>
              </a:spcAft>
              <a:defRPr sz="1260" b="0">
                <a:solidFill>
                  <a:srgbClr val="000000"/>
                </a:solidFill>
              </a:defRPr>
            </a:pPr>
            <a:r>
              <a:rPr dirty="0"/>
              <a:t>Priority actions: standardize entry, boarding and renewals; recognize experience and qualifications; regulate on-board traineeships; strengthen language-aware training.</a:t>
            </a:r>
          </a:p>
          <a:p>
            <a:pPr>
              <a:spcAft>
                <a:spcPts val="100"/>
              </a:spcAft>
              <a:defRPr sz="1260" b="0">
                <a:solidFill>
                  <a:srgbClr val="000000"/>
                </a:solidFill>
              </a:defRPr>
            </a:pPr>
            <a:r>
              <a:rPr dirty="0"/>
              <a:t>Better nationality and boarding data are needed beyond qualitative evidence.</a:t>
            </a:r>
          </a:p>
        </p:txBody>
      </p:sp>
    </p:spTree>
    <p:extLst>
      <p:ext uri="{BB962C8B-B14F-4D97-AF65-F5344CB8AC3E}">
        <p14:creationId xmlns:p14="http://schemas.microsoft.com/office/powerpoint/2010/main" val="14508803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99AD640-ABB9-91A6-60F7-79A5DE69A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9030" y="258336"/>
            <a:ext cx="6368142" cy="923330"/>
          </a:xfrm>
        </p:spPr>
        <p:txBody>
          <a:bodyPr/>
          <a:lstStyle/>
          <a:p>
            <a:r>
              <a:rPr lang="en-US" sz="2000"/>
              <a:t>Some common needs </a:t>
            </a:r>
            <a:br>
              <a:rPr lang="en-US" sz="2000"/>
            </a:br>
            <a:br>
              <a:rPr lang="en-US" sz="2000"/>
            </a:br>
            <a:r>
              <a:rPr lang="en-US" sz="2000"/>
              <a:t>                and possible common types of actions</a:t>
            </a:r>
            <a:endParaRPr lang="it-IT" sz="2000"/>
          </a:p>
        </p:txBody>
      </p:sp>
      <p:sp>
        <p:nvSpPr>
          <p:cNvPr id="7" name="Segnaposto testo 6">
            <a:extLst>
              <a:ext uri="{FF2B5EF4-FFF2-40B4-BE49-F238E27FC236}">
                <a16:creationId xmlns:a16="http://schemas.microsoft.com/office/drawing/2014/main" id="{5D21F0D9-68C3-A05C-9BC1-8922E669C3F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25430" y="1311931"/>
            <a:ext cx="769430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Reduce the risk of irregular jobs and irregularities on job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-&gt; Better regulation of migration law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-&gt; raise awareness of safety and health at work considering language barriers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Improve bargaining power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-&gt; Recognizing qualifications and professional competence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-&gt; Training that considers language barriers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Reduce precarity of employment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-&gt; specific types of contract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-&gt; horizontal or vertical integration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32244651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84C02D-0B7A-88A3-924A-C3C7803A3E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94EAE78-4370-4D2A-2398-0A66A0AAF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4539" y="6492875"/>
            <a:ext cx="4727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rgbClr val="006EAB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7A73986-C60F-4FE3-A496-8AD398CC3E2D}" type="slidenum">
              <a:rPr lang="it-IT" smtClean="0"/>
              <a:pPr/>
              <a:t>15</a:t>
            </a:fld>
            <a:endParaRPr lang="it-IT"/>
          </a:p>
        </p:txBody>
      </p:sp>
      <p:pic>
        <p:nvPicPr>
          <p:cNvPr id="6" name="Immagine 5" descr="Donna e uomo lavoratori agricoli in un campo coltivato">
            <a:extLst>
              <a:ext uri="{FF2B5EF4-FFF2-40B4-BE49-F238E27FC236}">
                <a16:creationId xmlns:a16="http://schemas.microsoft.com/office/drawing/2014/main" id="{48A10023-1DEE-88ED-B111-27EFDE6A6DE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00" r="1100"/>
          <a:stretch>
            <a:fillRect/>
          </a:stretch>
        </p:blipFill>
        <p:spPr>
          <a:xfrm flipH="1">
            <a:off x="618193" y="1689274"/>
            <a:ext cx="2590815" cy="3957213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pic>
        <p:nvPicPr>
          <p:cNvPr id="3" name="Immagine 2" descr="Immagine che contiene acqua, aria aperta, barca, nave&#10;&#10;Il contenuto generato dall'IA potrebbe non essere corretto.">
            <a:extLst>
              <a:ext uri="{FF2B5EF4-FFF2-40B4-BE49-F238E27FC236}">
                <a16:creationId xmlns:a16="http://schemas.microsoft.com/office/drawing/2014/main" id="{7048528A-BF84-261D-F108-D689A77EE6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7859" y="1806590"/>
            <a:ext cx="2580360" cy="3957213"/>
          </a:xfrm>
          <a:prstGeom prst="rect">
            <a:avLst/>
          </a:prstGeom>
        </p:spPr>
      </p:pic>
      <p:sp>
        <p:nvSpPr>
          <p:cNvPr id="8" name="Segnaposto contenuto 2">
            <a:extLst>
              <a:ext uri="{FF2B5EF4-FFF2-40B4-BE49-F238E27FC236}">
                <a16:creationId xmlns:a16="http://schemas.microsoft.com/office/drawing/2014/main" id="{02500DEC-2E59-6A0D-A2F2-36415EDD8C22}"/>
              </a:ext>
            </a:extLst>
          </p:cNvPr>
          <p:cNvSpPr txBox="1">
            <a:spLocks/>
          </p:cNvSpPr>
          <p:nvPr/>
        </p:nvSpPr>
        <p:spPr>
          <a:xfrm>
            <a:off x="628650" y="3207298"/>
            <a:ext cx="8139569" cy="3285577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rmAutofit/>
          </a:bodyPr>
          <a:lstStyle>
            <a:lvl1pPr marL="0">
              <a:defRPr sz="1700" b="0" i="0">
                <a:solidFill>
                  <a:srgbClr val="499228"/>
                </a:solidFill>
                <a:latin typeface="Calibri"/>
                <a:ea typeface="+mn-ea"/>
                <a:cs typeface="Calibri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kern="0"/>
              <a:t>Thank </a:t>
            </a:r>
            <a:r>
              <a:rPr lang="it-IT" kern="0" err="1"/>
              <a:t>you</a:t>
            </a:r>
            <a:r>
              <a:rPr lang="it-IT" kern="0"/>
              <a:t> for </a:t>
            </a:r>
            <a:r>
              <a:rPr lang="it-IT" kern="0" err="1"/>
              <a:t>your</a:t>
            </a:r>
            <a:r>
              <a:rPr lang="it-IT" kern="0"/>
              <a:t> </a:t>
            </a:r>
            <a:r>
              <a:rPr lang="it-IT" kern="0" err="1"/>
              <a:t>attention</a:t>
            </a:r>
            <a:r>
              <a:rPr lang="it-IT" kern="0"/>
              <a:t>!</a:t>
            </a:r>
          </a:p>
          <a:p>
            <a:pPr algn="ctr"/>
            <a:endParaRPr lang="it-IT" kern="0"/>
          </a:p>
          <a:p>
            <a:pPr algn="ctr"/>
            <a:r>
              <a:rPr lang="it-IT" kern="0">
                <a:solidFill>
                  <a:srgbClr val="3B93C5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mariacarmela.macri@crea.gov.it</a:t>
            </a:r>
            <a:endParaRPr lang="it-IT" kern="0">
              <a:solidFill>
                <a:srgbClr val="3B93C5"/>
              </a:solidFill>
            </a:endParaRPr>
          </a:p>
          <a:p>
            <a:pPr algn="ctr"/>
            <a:r>
              <a:rPr lang="it-IT" kern="0">
                <a:solidFill>
                  <a:srgbClr val="3B93C5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lucia.tudini@crea.gov.it</a:t>
            </a:r>
            <a:endParaRPr lang="it-IT" kern="0">
              <a:solidFill>
                <a:srgbClr val="3B93C5"/>
              </a:solidFill>
              <a:ea typeface="Verdana"/>
            </a:endParaRPr>
          </a:p>
          <a:p>
            <a:pPr algn="ctr"/>
            <a:endParaRPr lang="it-IT" kern="0"/>
          </a:p>
        </p:txBody>
      </p:sp>
    </p:spTree>
    <p:extLst>
      <p:ext uri="{BB962C8B-B14F-4D97-AF65-F5344CB8AC3E}">
        <p14:creationId xmlns:p14="http://schemas.microsoft.com/office/powerpoint/2010/main" val="511247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6FC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03B726540E040F40A8EBBDE4325A00B0" ma:contentTypeVersion="7" ma:contentTypeDescription="Creare un nuovo documento." ma:contentTypeScope="" ma:versionID="896aa92adb32705a3e3d38194f767d9f">
  <xsd:schema xmlns:xsd="http://www.w3.org/2001/XMLSchema" xmlns:xs="http://www.w3.org/2001/XMLSchema" xmlns:p="http://schemas.microsoft.com/office/2006/metadata/properties" xmlns:ns2="da5c9265-66d8-4a5a-a431-ea34b298c83a" targetNamespace="http://schemas.microsoft.com/office/2006/metadata/properties" ma:root="true" ma:fieldsID="5562615879e1ea9d45f96a14b057a9be" ns2:_="">
    <xsd:import namespace="da5c9265-66d8-4a5a-a431-ea34b298c83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5c9265-66d8-4a5a-a431-ea34b298c83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54DD6C4-C95D-474B-B2E1-FA71320D5B66}">
  <ds:schemaRefs>
    <ds:schemaRef ds:uri="da5c9265-66d8-4a5a-a431-ea34b298c83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D2D690D-5EC8-4B29-9A14-4A682B37C59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E0902B2-A9CE-4DD6-B630-8C326B764AA7}">
  <ds:schemaRefs>
    <ds:schemaRef ds:uri="http://purl.org/dc/terms/"/>
    <ds:schemaRef ds:uri="http://purl.org/dc/elements/1.1/"/>
    <ds:schemaRef ds:uri="http://purl.org/dc/dcmitype/"/>
    <ds:schemaRef ds:uri="da5c9265-66d8-4a5a-a431-ea34b298c83a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</TotalTime>
  <Words>1074</Words>
  <Application>Microsoft Office PowerPoint</Application>
  <PresentationFormat>Presentazione su schermo (4:3)</PresentationFormat>
  <Paragraphs>171</Paragraphs>
  <Slides>15</Slides>
  <Notes>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20" baseType="lpstr">
      <vt:lpstr>Arial</vt:lpstr>
      <vt:lpstr>Calibri</vt:lpstr>
      <vt:lpstr>Verdana</vt:lpstr>
      <vt:lpstr>Wingdings</vt:lpstr>
      <vt:lpstr>Office Theme</vt:lpstr>
      <vt:lpstr>Presentazione standard di PowerPoint</vt:lpstr>
      <vt:lpstr>Outline</vt:lpstr>
      <vt:lpstr>Employment in Agriculture, forestry and fisheries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Fewer from the European Union,                                         more from third countries</vt:lpstr>
      <vt:lpstr>What type of labour demand in agriculture is met by foreign labour?</vt:lpstr>
      <vt:lpstr>The vicious circle</vt:lpstr>
      <vt:lpstr>Activate a different circle</vt:lpstr>
      <vt:lpstr>Presentazione standard di PowerPoint</vt:lpstr>
      <vt:lpstr>Presentazione standard di PowerPoint</vt:lpstr>
      <vt:lpstr>Some common needs                   and possible common types of actions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Value from food chains and waste reduction:  complementary approaches for global sustainable food systems and bio-based economy   Session – Innovative tools and system approaches to reduce food loss and waste  and its impact on water and energy use</dc:title>
  <dc:creator>elisabetta lupotto</dc:creator>
  <cp:lastModifiedBy>Maria Carmela Macri' (CREA-PB)</cp:lastModifiedBy>
  <cp:revision>4</cp:revision>
  <dcterms:created xsi:type="dcterms:W3CDTF">2023-02-03T07:28:24Z</dcterms:created>
  <dcterms:modified xsi:type="dcterms:W3CDTF">2026-07-14T09:20:08Z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2022-05-16T00:00:00Z</vt:filetime>
  </property>
  <property fmtid="{D5CDD505-2E9C-101B-9397-08002B2CF9AE}" pid="3" name="Creator">
    <vt:lpwstr>Microsoft® PowerPoint® per Microsoft 365</vt:lpwstr>
  </property>
  <property fmtid="{D5CDD505-2E9C-101B-9397-08002B2CF9AE}" pid="4" name="LastSaved">
    <vt:filetime>2023-02-03T00:00:00Z</vt:filetime>
  </property>
  <property fmtid="{D5CDD505-2E9C-101B-9397-08002B2CF9AE}" pid="5" name="ContentTypeId">
    <vt:lpwstr>0x01010003B726540E040F40A8EBBDE4325A00B0</vt:lpwstr>
  </property>
</Properties>
</file>