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2022/12/01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International Association on </a:t>
            </a:r>
            <a:r>
              <a:rPr lang="fr-FR" dirty="0" err="1" smtClean="0"/>
              <a:t>work</a:t>
            </a:r>
            <a:r>
              <a:rPr lang="fr-FR" dirty="0" smtClean="0"/>
              <a:t> in agriculture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1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7361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100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762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73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202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833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75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58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31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17084-8404-4AAD-B61D-10C60292A4F9}" type="datetimeFigureOut">
              <a:rPr lang="fr-FR" smtClean="0"/>
              <a:t>01/12/2022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International Association on </a:t>
            </a:r>
            <a:r>
              <a:rPr lang="fr-FR" dirty="0" err="1" smtClean="0"/>
              <a:t>work</a:t>
            </a:r>
            <a:r>
              <a:rPr lang="fr-FR" dirty="0" smtClean="0"/>
              <a:t> in agriculture</a:t>
            </a:r>
          </a:p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732-1D55-4A28-83DC-B78705DC314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87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workinagriculture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886122" cy="27325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International Association on work in agriculture</a:t>
            </a:r>
          </a:p>
          <a:p>
            <a:r>
              <a:rPr lang="fr-FR" dirty="0" smtClean="0">
                <a:hlinkClick r:id="rId2"/>
              </a:rPr>
              <a:t>www.workinagriculture.com</a:t>
            </a:r>
            <a:endParaRPr lang="fr-FR" dirty="0" smtClean="0"/>
          </a:p>
          <a:p>
            <a:endParaRPr lang="fr-FR" dirty="0"/>
          </a:p>
          <a:p>
            <a:r>
              <a:rPr lang="en-US" b="1" dirty="0" smtClean="0"/>
              <a:t>Transformations </a:t>
            </a:r>
            <a:r>
              <a:rPr lang="en-US" b="1" dirty="0"/>
              <a:t>in food systems and </a:t>
            </a:r>
            <a:r>
              <a:rPr lang="en-US" b="1" dirty="0" err="1"/>
              <a:t>agrifood</a:t>
            </a:r>
            <a:r>
              <a:rPr lang="en-US" b="1" dirty="0"/>
              <a:t> value chains:</a:t>
            </a:r>
            <a:endParaRPr lang="fr-FR" dirty="0"/>
          </a:p>
          <a:p>
            <a:r>
              <a:rPr lang="en-US" b="1" dirty="0"/>
              <a:t>How do work and employment come into play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dirty="0" smtClean="0"/>
              <a:t>Benoît Dedieu</a:t>
            </a:r>
            <a:endParaRPr lang="fr-FR" dirty="0"/>
          </a:p>
        </p:txBody>
      </p:sp>
      <p:pic>
        <p:nvPicPr>
          <p:cNvPr id="4" name="image1.png" descr="cid:image002.png@01D8605C.1DB30980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192292" y="0"/>
            <a:ext cx="3997071" cy="3275467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513567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-32438"/>
            <a:ext cx="10515600" cy="1325563"/>
          </a:xfrm>
        </p:spPr>
        <p:txBody>
          <a:bodyPr/>
          <a:lstStyle/>
          <a:p>
            <a:r>
              <a:rPr lang="en-US" dirty="0" smtClean="0"/>
              <a:t>The IAWA Activities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7564" y="1033672"/>
            <a:ext cx="11794435" cy="58044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Newsletters : a monthly report on events, calls and publications</a:t>
            </a:r>
          </a:p>
          <a:p>
            <a:endParaRPr lang="en-US" dirty="0" smtClean="0"/>
          </a:p>
          <a:p>
            <a:r>
              <a:rPr lang="en-US" dirty="0" smtClean="0"/>
              <a:t>International Symposium (2021 : the future of work in agriculture) and collective publications</a:t>
            </a:r>
          </a:p>
          <a:p>
            <a:pPr marL="457200" lvl="1" indent="0">
              <a:buNone/>
            </a:pPr>
            <a:r>
              <a:rPr lang="en-US" dirty="0" smtClean="0"/>
              <a:t>- Frontiers in Sustainable Food Systems « work in agriculture : new perspectives » (8 online papers)</a:t>
            </a:r>
          </a:p>
          <a:p>
            <a:pPr lvl="1">
              <a:buFontTx/>
              <a:buChar char="-"/>
            </a:pPr>
            <a:r>
              <a:rPr lang="en-US" dirty="0" smtClean="0"/>
              <a:t>Agriculture and Human values (in progress : decent work)</a:t>
            </a:r>
          </a:p>
          <a:p>
            <a:endParaRPr lang="en-US" dirty="0" smtClean="0"/>
          </a:p>
          <a:p>
            <a:r>
              <a:rPr lang="en-US" dirty="0" smtClean="0"/>
              <a:t> International workshops (2018 : building a territorial approach of work and employment in agriculture)</a:t>
            </a:r>
          </a:p>
          <a:p>
            <a:endParaRPr lang="en-US" dirty="0" smtClean="0"/>
          </a:p>
          <a:p>
            <a:r>
              <a:rPr lang="en-US" dirty="0" smtClean="0"/>
              <a:t>Thematic webinars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Register as a member of the Association (</a:t>
            </a:r>
            <a:r>
              <a:rPr lang="en-US" i="1" dirty="0" err="1" smtClean="0"/>
              <a:t>formular</a:t>
            </a:r>
            <a:r>
              <a:rPr lang="en-US" i="1" dirty="0" smtClean="0"/>
              <a:t> in the website) !</a:t>
            </a:r>
          </a:p>
          <a:p>
            <a:endParaRPr lang="en-US" i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6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first IAWA </a:t>
            </a:r>
            <a:r>
              <a:rPr lang="en-US" dirty="0" smtClean="0"/>
              <a:t>thematic</a:t>
            </a:r>
            <a:r>
              <a:rPr lang="fr-FR" dirty="0" smtClean="0"/>
              <a:t> </a:t>
            </a:r>
            <a:r>
              <a:rPr lang="en-US" dirty="0" smtClean="0"/>
              <a:t>webinar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en-US" dirty="0" smtClean="0"/>
              <a:t>December</a:t>
            </a:r>
            <a:r>
              <a:rPr lang="fr-FR" dirty="0" smtClean="0"/>
              <a:t> 1</a:t>
            </a:r>
            <a:r>
              <a:rPr lang="fr-FR" baseline="30000" dirty="0" smtClean="0"/>
              <a:t>rst</a:t>
            </a:r>
            <a:r>
              <a:rPr lang="fr-FR" dirty="0" smtClean="0"/>
              <a:t> 2022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en-US" dirty="0"/>
              <a:t>P</a:t>
            </a:r>
            <a:r>
              <a:rPr lang="en-US" dirty="0" smtClean="0"/>
              <a:t>rovide an overview of the current issues related to a given theme</a:t>
            </a:r>
            <a:endParaRPr lang="fr-FR" dirty="0"/>
          </a:p>
          <a:p>
            <a:r>
              <a:rPr lang="fr-FR" dirty="0"/>
              <a:t>I</a:t>
            </a:r>
            <a:r>
              <a:rPr lang="fr-FR" dirty="0" smtClean="0"/>
              <a:t>n a short format (</a:t>
            </a:r>
            <a:r>
              <a:rPr lang="en-US" dirty="0" smtClean="0"/>
              <a:t>half</a:t>
            </a:r>
            <a:r>
              <a:rPr lang="fr-FR" dirty="0" smtClean="0"/>
              <a:t> a </a:t>
            </a:r>
            <a:r>
              <a:rPr lang="en-US" dirty="0" smtClean="0"/>
              <a:t>day</a:t>
            </a:r>
            <a:r>
              <a:rPr lang="fr-FR" dirty="0" smtClean="0"/>
              <a:t>) </a:t>
            </a:r>
          </a:p>
          <a:p>
            <a:r>
              <a:rPr lang="en-US" dirty="0" smtClean="0"/>
              <a:t>With</a:t>
            </a:r>
            <a:r>
              <a:rPr lang="fr-FR" dirty="0" smtClean="0"/>
              <a:t> </a:t>
            </a:r>
            <a:r>
              <a:rPr lang="en-US" dirty="0" smtClean="0"/>
              <a:t>invited</a:t>
            </a:r>
            <a:r>
              <a:rPr lang="fr-FR" dirty="0" smtClean="0"/>
              <a:t> speakers and a </a:t>
            </a:r>
            <a:r>
              <a:rPr lang="en-US" dirty="0" smtClean="0"/>
              <a:t>general</a:t>
            </a:r>
            <a:r>
              <a:rPr lang="fr-FR" dirty="0" smtClean="0"/>
              <a:t> </a:t>
            </a:r>
            <a:r>
              <a:rPr lang="en-US" dirty="0" smtClean="0"/>
              <a:t>discussion</a:t>
            </a:r>
          </a:p>
          <a:p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en-US" i="1" dirty="0" smtClean="0"/>
              <a:t>It’s</a:t>
            </a:r>
            <a:r>
              <a:rPr lang="fr-FR" i="1" dirty="0" smtClean="0"/>
              <a:t> a test, </a:t>
            </a:r>
            <a:r>
              <a:rPr lang="en-US" i="1" dirty="0" smtClean="0"/>
              <a:t>you’ll</a:t>
            </a:r>
            <a:r>
              <a:rPr lang="fr-FR" i="1" dirty="0" smtClean="0"/>
              <a:t> tell us </a:t>
            </a:r>
            <a:r>
              <a:rPr lang="en-US" i="1" dirty="0" smtClean="0"/>
              <a:t>strengths</a:t>
            </a:r>
            <a:r>
              <a:rPr lang="fr-FR" i="1" dirty="0" smtClean="0"/>
              <a:t> and </a:t>
            </a:r>
            <a:r>
              <a:rPr lang="en-US" i="1" dirty="0" smtClean="0"/>
              <a:t>weaknesses</a:t>
            </a:r>
            <a:r>
              <a:rPr lang="fr-FR" i="1" dirty="0" smtClean="0"/>
              <a:t> of </a:t>
            </a:r>
            <a:r>
              <a:rPr lang="en-US" i="1" dirty="0" smtClean="0"/>
              <a:t>that</a:t>
            </a:r>
            <a:r>
              <a:rPr lang="fr-FR" i="1" dirty="0" smtClean="0"/>
              <a:t> format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63582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77957" y="-138450"/>
            <a:ext cx="10515600" cy="1325563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en-US" dirty="0" smtClean="0"/>
              <a:t>program</a:t>
            </a:r>
            <a:r>
              <a:rPr lang="fr-FR" dirty="0" smtClean="0"/>
              <a:t> of </a:t>
            </a:r>
            <a:r>
              <a:rPr lang="en-US" dirty="0" smtClean="0"/>
              <a:t>keynotes</a:t>
            </a:r>
            <a:r>
              <a:rPr lang="fr-FR" dirty="0" smtClean="0"/>
              <a:t> </a:t>
            </a:r>
            <a:r>
              <a:rPr lang="en-US" dirty="0" smtClean="0"/>
              <a:t>presentations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2913" y="1431207"/>
            <a:ext cx="10515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/>
              <a:t>Work and employment within the transformations in value chains and food systems: what has research told us so far?  </a:t>
            </a:r>
            <a:r>
              <a:rPr lang="en-US" sz="2400" i="1" dirty="0" smtClean="0"/>
              <a:t>Priscila Duarte Malanski, Sandra Schiavi, State University of </a:t>
            </a:r>
            <a:r>
              <a:rPr lang="en-US" sz="2400" i="1" dirty="0" err="1" smtClean="0"/>
              <a:t>Maringá</a:t>
            </a:r>
            <a:r>
              <a:rPr lang="en-US" sz="2400" i="1" dirty="0" smtClean="0"/>
              <a:t>, Brazil</a:t>
            </a:r>
          </a:p>
          <a:p>
            <a:pPr marL="342900" indent="-342900">
              <a:buFontTx/>
              <a:buChar char="-"/>
            </a:pPr>
            <a:endParaRPr lang="fr-FR" sz="2400" i="1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Work and jobs in alternative food networks. The case of short food chains in North America. </a:t>
            </a:r>
            <a:r>
              <a:rPr lang="en-US" sz="2400" i="1" dirty="0" smtClean="0"/>
              <a:t>Stevens Azima and Patrick Mundler, Laval University, Quebec</a:t>
            </a:r>
          </a:p>
          <a:p>
            <a:pPr marL="342900" indent="-342900">
              <a:buFontTx/>
              <a:buChar char="-"/>
            </a:pPr>
            <a:endParaRPr lang="en-US" sz="2400" i="1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The adoption of a skills ecosystem approach to transition South Africa’s food system to one which is just and resilient. </a:t>
            </a:r>
            <a:r>
              <a:rPr lang="en-US" sz="2400" i="1" dirty="0" smtClean="0"/>
              <a:t>Nicola JENKIN, Pinpoint Sustainability / Centre for Researching Education &amp; </a:t>
            </a:r>
            <a:r>
              <a:rPr lang="en-US" sz="2400" i="1" dirty="0" err="1" smtClean="0"/>
              <a:t>Labour</a:t>
            </a:r>
            <a:r>
              <a:rPr lang="en-US" sz="2400" i="1" dirty="0" smtClean="0"/>
              <a:t> (REAL), University of the Witwatersrand, South Africa</a:t>
            </a:r>
          </a:p>
          <a:p>
            <a:pPr marL="342900" indent="-342900">
              <a:buFontTx/>
              <a:buChar char="-"/>
            </a:pPr>
            <a:endParaRPr lang="en-US" sz="2400" dirty="0" smtClean="0"/>
          </a:p>
          <a:p>
            <a:pPr marL="342900" indent="-342900">
              <a:buFontTx/>
              <a:buChar char="-"/>
            </a:pPr>
            <a:r>
              <a:rPr lang="en-US" sz="2400" dirty="0" smtClean="0"/>
              <a:t>Fairer Trade and Decent Work in </a:t>
            </a:r>
            <a:r>
              <a:rPr lang="en-US" sz="2400" dirty="0" err="1" smtClean="0"/>
              <a:t>Agrifood</a:t>
            </a:r>
            <a:r>
              <a:rPr lang="en-US" sz="2400" dirty="0" smtClean="0"/>
              <a:t> Value Chains: standards, rights and gender. </a:t>
            </a:r>
            <a:r>
              <a:rPr lang="en-US" sz="2400" i="1" dirty="0" smtClean="0"/>
              <a:t>Stephanie Barrientos, The University of Manchester, United Kingdom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68943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Discussion and 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Discussion </a:t>
            </a:r>
            <a:r>
              <a:rPr lang="en-US" dirty="0" smtClean="0"/>
              <a:t>with</a:t>
            </a:r>
            <a:r>
              <a:rPr lang="fr-FR" dirty="0" smtClean="0"/>
              <a:t> a </a:t>
            </a:r>
            <a:r>
              <a:rPr lang="en-US" dirty="0" smtClean="0"/>
              <a:t>dash</a:t>
            </a:r>
            <a:r>
              <a:rPr lang="fr-FR" dirty="0" smtClean="0"/>
              <a:t> </a:t>
            </a:r>
            <a:r>
              <a:rPr lang="en-US" dirty="0" smtClean="0"/>
              <a:t>board</a:t>
            </a:r>
          </a:p>
          <a:p>
            <a:pPr lvl="1"/>
            <a:r>
              <a:rPr lang="en-US" dirty="0" smtClean="0"/>
              <a:t>What</a:t>
            </a:r>
            <a:r>
              <a:rPr lang="fr-FR" dirty="0" smtClean="0"/>
              <a:t> </a:t>
            </a:r>
            <a:r>
              <a:rPr lang="fr-FR" dirty="0"/>
              <a:t>are the </a:t>
            </a:r>
            <a:r>
              <a:rPr lang="en-US" dirty="0" smtClean="0"/>
              <a:t>most interesting </a:t>
            </a:r>
            <a:r>
              <a:rPr lang="fr-FR" dirty="0" smtClean="0"/>
              <a:t>aspects </a:t>
            </a:r>
            <a:r>
              <a:rPr lang="fr-FR" dirty="0"/>
              <a:t>of the </a:t>
            </a:r>
            <a:r>
              <a:rPr lang="en-US" dirty="0" smtClean="0"/>
              <a:t>presentations for you? </a:t>
            </a:r>
          </a:p>
          <a:p>
            <a:pPr lvl="1"/>
            <a:r>
              <a:rPr lang="en-US" dirty="0" smtClean="0"/>
              <a:t>What is missing</a:t>
            </a:r>
            <a:r>
              <a:rPr lang="fr-FR" dirty="0" smtClean="0"/>
              <a:t>? </a:t>
            </a:r>
          </a:p>
          <a:p>
            <a:pPr lvl="1"/>
            <a:r>
              <a:rPr lang="en-US" dirty="0"/>
              <a:t>What are the needs for future researches?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Conclusion</a:t>
            </a:r>
          </a:p>
          <a:p>
            <a:pPr marL="0" indent="0">
              <a:buNone/>
            </a:pPr>
            <a:r>
              <a:rPr lang="en-US" sz="2400" dirty="0"/>
              <a:t>R</a:t>
            </a:r>
            <a:r>
              <a:rPr lang="en-US" sz="2400" dirty="0" smtClean="0"/>
              <a:t>eport of interest and astonishment </a:t>
            </a:r>
            <a:r>
              <a:rPr lang="en-US" sz="2400" i="1" dirty="0" smtClean="0"/>
              <a:t>Sandra Contzen Bern University of Applied Sciences</a:t>
            </a:r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2332660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6168" y="1621548"/>
            <a:ext cx="5078892" cy="313932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fr-FR" b="1" dirty="0" smtClean="0"/>
              <a:t>TRANSLATION </a:t>
            </a:r>
            <a:endParaRPr lang="fr-FR" b="1" dirty="0"/>
          </a:p>
          <a:p>
            <a:r>
              <a:rPr lang="fr-FR" dirty="0"/>
              <a:t>- Click on the globe </a:t>
            </a:r>
            <a:r>
              <a:rPr lang="fr-FR" dirty="0" err="1"/>
              <a:t>icon</a:t>
            </a:r>
            <a:r>
              <a:rPr lang="fr-FR" dirty="0"/>
              <a:t> </a:t>
            </a:r>
          </a:p>
          <a:p>
            <a:r>
              <a:rPr lang="fr-FR" dirty="0"/>
              <a:t>- Select the </a:t>
            </a:r>
            <a:r>
              <a:rPr lang="fr-FR" dirty="0" err="1"/>
              <a:t>language</a:t>
            </a:r>
            <a:r>
              <a:rPr lang="fr-FR" dirty="0"/>
              <a:t> </a:t>
            </a:r>
          </a:p>
          <a:p>
            <a:r>
              <a:rPr lang="fr-FR" dirty="0"/>
              <a:t>On the </a:t>
            </a:r>
            <a:r>
              <a:rPr lang="fr-FR" dirty="0" err="1"/>
              <a:t>cell</a:t>
            </a:r>
            <a:r>
              <a:rPr lang="fr-FR" dirty="0"/>
              <a:t> phone: click on "</a:t>
            </a:r>
            <a:r>
              <a:rPr lang="fr-FR" dirty="0" err="1"/>
              <a:t>done</a:t>
            </a:r>
            <a:r>
              <a:rPr lang="fr-FR" dirty="0"/>
              <a:t>" </a:t>
            </a:r>
          </a:p>
          <a:p>
            <a:r>
              <a:rPr lang="fr-FR" dirty="0"/>
              <a:t> </a:t>
            </a:r>
          </a:p>
          <a:p>
            <a:r>
              <a:rPr lang="fr-FR" b="1" dirty="0"/>
              <a:t>TRADUÇÃO </a:t>
            </a:r>
          </a:p>
          <a:p>
            <a:r>
              <a:rPr lang="fr-FR" dirty="0"/>
              <a:t>- Clique no </a:t>
            </a:r>
            <a:r>
              <a:rPr lang="fr-FR" dirty="0" err="1"/>
              <a:t>ícone</a:t>
            </a:r>
            <a:r>
              <a:rPr lang="fr-FR" dirty="0"/>
              <a:t> do </a:t>
            </a:r>
            <a:r>
              <a:rPr lang="fr-FR" dirty="0" err="1"/>
              <a:t>globo</a:t>
            </a:r>
            <a:r>
              <a:rPr lang="fr-FR" dirty="0"/>
              <a:t> ou "More" </a:t>
            </a:r>
          </a:p>
          <a:p>
            <a:r>
              <a:rPr lang="fr-FR" dirty="0"/>
              <a:t>- </a:t>
            </a:r>
            <a:r>
              <a:rPr lang="fr-FR" dirty="0" err="1"/>
              <a:t>Selecione</a:t>
            </a:r>
            <a:r>
              <a:rPr lang="fr-FR" dirty="0"/>
              <a:t> a </a:t>
            </a:r>
            <a:r>
              <a:rPr lang="fr-FR" dirty="0" err="1"/>
              <a:t>língua</a:t>
            </a:r>
            <a:r>
              <a:rPr lang="fr-FR" dirty="0"/>
              <a:t> </a:t>
            </a:r>
            <a:r>
              <a:rPr lang="fr-FR" dirty="0" err="1"/>
              <a:t>desejada</a:t>
            </a:r>
            <a:r>
              <a:rPr lang="fr-FR" dirty="0"/>
              <a:t>  </a:t>
            </a:r>
          </a:p>
          <a:p>
            <a:r>
              <a:rPr lang="fr-FR" dirty="0"/>
              <a:t>No </a:t>
            </a:r>
            <a:r>
              <a:rPr lang="fr-FR" dirty="0" err="1"/>
              <a:t>celular</a:t>
            </a:r>
            <a:r>
              <a:rPr lang="fr-FR" dirty="0"/>
              <a:t>: clique </a:t>
            </a:r>
            <a:r>
              <a:rPr lang="fr-FR" dirty="0" err="1"/>
              <a:t>em</a:t>
            </a:r>
            <a:r>
              <a:rPr lang="fr-FR" dirty="0"/>
              <a:t> "</a:t>
            </a:r>
            <a:r>
              <a:rPr lang="fr-FR" dirty="0" err="1"/>
              <a:t>done</a:t>
            </a:r>
            <a:r>
              <a:rPr lang="fr-FR" dirty="0"/>
              <a:t>" </a:t>
            </a:r>
          </a:p>
          <a:p>
            <a:r>
              <a:rPr lang="fr-FR" dirty="0"/>
              <a:t> </a:t>
            </a:r>
            <a:endParaRPr lang="fr-FR" dirty="0" smtClean="0"/>
          </a:p>
          <a:p>
            <a:r>
              <a:rPr lang="en-US" i="1" dirty="0" smtClean="0">
                <a:latin typeface="Calibri Light" panose="020F0302020204030204" pitchFamily="34" charset="0"/>
              </a:rPr>
              <a:t>Thanks to “Verbaliza” for translation</a:t>
            </a:r>
            <a:endParaRPr lang="en-US" i="1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3225" y="190899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b="1" dirty="0" smtClean="0"/>
              <a:t>TRADUCCIÓN 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Haz</a:t>
            </a:r>
            <a:r>
              <a:rPr lang="fr-FR" dirty="0" smtClean="0"/>
              <a:t> clic en el </a:t>
            </a:r>
            <a:r>
              <a:rPr lang="fr-FR" dirty="0" err="1" smtClean="0"/>
              <a:t>ícono</a:t>
            </a:r>
            <a:r>
              <a:rPr lang="fr-FR" dirty="0" smtClean="0"/>
              <a:t> </a:t>
            </a:r>
            <a:r>
              <a:rPr lang="fr-FR" dirty="0" err="1" smtClean="0"/>
              <a:t>del</a:t>
            </a:r>
            <a:r>
              <a:rPr lang="fr-FR" dirty="0" smtClean="0"/>
              <a:t> </a:t>
            </a:r>
            <a:r>
              <a:rPr lang="fr-FR" dirty="0" err="1" smtClean="0"/>
              <a:t>globo</a:t>
            </a:r>
            <a:r>
              <a:rPr lang="fr-FR" dirty="0" smtClean="0"/>
              <a:t> o en "More" </a:t>
            </a:r>
          </a:p>
          <a:p>
            <a:r>
              <a:rPr lang="fr-FR" dirty="0" smtClean="0"/>
              <a:t>- </a:t>
            </a:r>
            <a:r>
              <a:rPr lang="fr-FR" dirty="0" err="1" smtClean="0"/>
              <a:t>Selecciona</a:t>
            </a:r>
            <a:r>
              <a:rPr lang="fr-FR" dirty="0" smtClean="0"/>
              <a:t> el </a:t>
            </a:r>
            <a:r>
              <a:rPr lang="fr-FR" dirty="0" err="1" smtClean="0"/>
              <a:t>idioma</a:t>
            </a:r>
            <a:r>
              <a:rPr lang="fr-FR" dirty="0" smtClean="0"/>
              <a:t> </a:t>
            </a:r>
            <a:r>
              <a:rPr lang="fr-FR" dirty="0" err="1" smtClean="0"/>
              <a:t>deseado</a:t>
            </a:r>
            <a:r>
              <a:rPr lang="fr-FR" dirty="0" smtClean="0"/>
              <a:t> </a:t>
            </a:r>
          </a:p>
          <a:p>
            <a:r>
              <a:rPr lang="fr-FR" dirty="0" smtClean="0"/>
              <a:t>En el </a:t>
            </a:r>
            <a:r>
              <a:rPr lang="fr-FR" dirty="0" err="1" smtClean="0"/>
              <a:t>celular</a:t>
            </a:r>
            <a:r>
              <a:rPr lang="fr-FR" dirty="0" smtClean="0"/>
              <a:t>: </a:t>
            </a:r>
            <a:r>
              <a:rPr lang="fr-FR" dirty="0" err="1" smtClean="0"/>
              <a:t>haz</a:t>
            </a:r>
            <a:r>
              <a:rPr lang="fr-FR" dirty="0" smtClean="0"/>
              <a:t> clic en "</a:t>
            </a:r>
            <a:r>
              <a:rPr lang="fr-FR" dirty="0" err="1" smtClean="0"/>
              <a:t>Done</a:t>
            </a:r>
            <a:r>
              <a:rPr lang="fr-FR" dirty="0" smtClean="0"/>
              <a:t>" </a:t>
            </a:r>
          </a:p>
          <a:p>
            <a:r>
              <a:rPr lang="fr-FR" dirty="0" smtClean="0"/>
              <a:t> </a:t>
            </a:r>
          </a:p>
          <a:p>
            <a:r>
              <a:rPr lang="fr-FR" b="1" dirty="0" smtClean="0"/>
              <a:t>TRADUCTION </a:t>
            </a:r>
          </a:p>
          <a:p>
            <a:r>
              <a:rPr lang="fr-FR" dirty="0" smtClean="0"/>
              <a:t>- Cliquez sur l’icône du globe </a:t>
            </a:r>
          </a:p>
          <a:p>
            <a:r>
              <a:rPr lang="fr-FR" dirty="0" smtClean="0"/>
              <a:t>- Sélectionnez la langue souhaitée </a:t>
            </a:r>
          </a:p>
          <a:p>
            <a:r>
              <a:rPr lang="fr-FR" dirty="0" smtClean="0"/>
              <a:t>Sur le portable : cliquez sur “terminé” ("</a:t>
            </a:r>
            <a:r>
              <a:rPr lang="fr-FR" dirty="0" err="1" smtClean="0"/>
              <a:t>done</a:t>
            </a:r>
            <a:r>
              <a:rPr lang="fr-FR" dirty="0" smtClean="0"/>
              <a:t>") 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8825" t="90866"/>
          <a:stretch/>
        </p:blipFill>
        <p:spPr>
          <a:xfrm>
            <a:off x="3276585" y="1483001"/>
            <a:ext cx="5546705" cy="413355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6200000">
            <a:off x="5589710" y="2252930"/>
            <a:ext cx="1219275" cy="2988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3131" y="5733118"/>
            <a:ext cx="118057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We inform you that this meeting </a:t>
            </a:r>
            <a:r>
              <a:rPr lang="en-US" sz="1600" b="1" i="1" dirty="0" smtClean="0">
                <a:solidFill>
                  <a:srgbClr val="FF0000"/>
                </a:solidFill>
              </a:rPr>
              <a:t>will be recorded </a:t>
            </a:r>
            <a:r>
              <a:rPr lang="en-US" sz="1600" i="1" dirty="0" smtClean="0"/>
              <a:t>for the purpose of replay on www.workinagriculture.com. The recording will be kept 10 years. It will be available on IAWA site web and under the following conditions Creative commons </a:t>
            </a:r>
            <a:r>
              <a:rPr lang="en-US" sz="1600" i="1" dirty="0" err="1" smtClean="0"/>
              <a:t>licence</a:t>
            </a:r>
            <a:r>
              <a:rPr lang="en-US" sz="1600" i="1" dirty="0" smtClean="0"/>
              <a:t>. You can exercise your rights by contacting the organizer.</a:t>
            </a:r>
            <a:endParaRPr lang="fr-FR" sz="1600" i="1" dirty="0"/>
          </a:p>
        </p:txBody>
      </p:sp>
      <p:sp>
        <p:nvSpPr>
          <p:cNvPr id="2" name="Rectangle 1"/>
          <p:cNvSpPr/>
          <p:nvPr/>
        </p:nvSpPr>
        <p:spPr>
          <a:xfrm>
            <a:off x="1316735" y="1008702"/>
            <a:ext cx="95921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Simultaneous translation in French, English, Portuguese and Spanish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16736" y="5295752"/>
            <a:ext cx="95921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/>
              <a:t>The webinar is recorded and will be available online after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4361" y="212047"/>
            <a:ext cx="7149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Technical</a:t>
            </a:r>
            <a:r>
              <a:rPr lang="fr-FR" sz="2800" dirty="0"/>
              <a:t> </a:t>
            </a:r>
            <a:r>
              <a:rPr lang="fr-FR" sz="2800" dirty="0" smtClean="0"/>
              <a:t>recommandations (Isabelle Avelange)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94034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5589" y="1667995"/>
            <a:ext cx="112054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	</a:t>
            </a: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sz="2000" dirty="0" smtClean="0"/>
          </a:p>
          <a:p>
            <a:r>
              <a:rPr lang="en-US" sz="2000" dirty="0"/>
              <a:t>	</a:t>
            </a:r>
            <a:r>
              <a:rPr lang="en-US" sz="2000" dirty="0" smtClean="0"/>
              <a:t>						a </a:t>
            </a:r>
            <a:r>
              <a:rPr lang="en-US" sz="2000" dirty="0"/>
              <a:t>moderator will choose one or two </a:t>
            </a:r>
            <a:r>
              <a:rPr lang="en-US" sz="2000" dirty="0" smtClean="0"/>
              <a:t>								questions and </a:t>
            </a:r>
            <a:r>
              <a:rPr lang="en-US" sz="2000" dirty="0"/>
              <a:t>will ask them to the speaker </a:t>
            </a:r>
            <a:r>
              <a:rPr lang="en-US" sz="2000" dirty="0" smtClean="0"/>
              <a:t>								who </a:t>
            </a:r>
            <a:r>
              <a:rPr lang="en-US" sz="2000" dirty="0"/>
              <a:t>will answer them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</a:t>
            </a:r>
            <a:r>
              <a:rPr lang="en-US" sz="2000" dirty="0" smtClean="0">
                <a:latin typeface="Arial Rounded MT Bold" panose="020F0704030504030204" pitchFamily="34" charset="0"/>
              </a:rPr>
              <a:t>Ask </a:t>
            </a:r>
            <a:r>
              <a:rPr lang="en-US" sz="2000" dirty="0">
                <a:latin typeface="Arial Rounded MT Bold" panose="020F0704030504030204" pitchFamily="34" charset="0"/>
              </a:rPr>
              <a:t>your questions </a:t>
            </a:r>
            <a:r>
              <a:rPr lang="en-US" sz="2000" dirty="0" smtClean="0">
                <a:latin typeface="Arial Rounded MT Bold" panose="020F0704030504030204" pitchFamily="34" charset="0"/>
              </a:rPr>
              <a:t>only with </a:t>
            </a:r>
            <a:r>
              <a:rPr lang="en-US" sz="2000" dirty="0">
                <a:latin typeface="Arial Rounded MT Bold" panose="020F0704030504030204" pitchFamily="34" charset="0"/>
              </a:rPr>
              <a:t>the chat</a:t>
            </a:r>
            <a:endParaRPr lang="fr-FR" sz="2000" dirty="0"/>
          </a:p>
          <a:p>
            <a:pPr lvl="1"/>
            <a:endParaRPr lang="fr-FR" sz="2000" dirty="0" smtClean="0"/>
          </a:p>
          <a:p>
            <a:pPr lvl="1"/>
            <a:endParaRPr lang="fr-FR" sz="2000" dirty="0" smtClean="0"/>
          </a:p>
          <a:p>
            <a:pPr lvl="1"/>
            <a:r>
              <a:rPr lang="fr-FR" sz="2000" dirty="0" smtClean="0"/>
              <a:t>The </a:t>
            </a:r>
            <a:r>
              <a:rPr lang="fr-FR" sz="2000" dirty="0" err="1" smtClean="0"/>
              <a:t>general</a:t>
            </a:r>
            <a:r>
              <a:rPr lang="fr-FR" sz="2000" dirty="0" smtClean="0"/>
              <a:t> discussion </a:t>
            </a:r>
            <a:r>
              <a:rPr lang="fr-FR" sz="2000" dirty="0" err="1" smtClean="0"/>
              <a:t>will</a:t>
            </a:r>
            <a:r>
              <a:rPr lang="fr-FR" sz="2000" dirty="0" smtClean="0"/>
              <a:t> </a:t>
            </a:r>
            <a:r>
              <a:rPr lang="fr-FR" sz="2000" dirty="0" err="1"/>
              <a:t>allow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to </a:t>
            </a:r>
            <a:r>
              <a:rPr lang="fr-FR" sz="2000" dirty="0" err="1"/>
              <a:t>share</a:t>
            </a:r>
            <a:r>
              <a:rPr lang="fr-FR" sz="2000" dirty="0"/>
              <a:t> </a:t>
            </a:r>
            <a:r>
              <a:rPr lang="fr-FR" sz="2000" dirty="0" err="1"/>
              <a:t>ideas</a:t>
            </a:r>
            <a:r>
              <a:rPr lang="fr-FR" sz="2000" dirty="0"/>
              <a:t> </a:t>
            </a:r>
            <a:r>
              <a:rPr lang="fr-FR" sz="2000" dirty="0" err="1" smtClean="0"/>
              <a:t>with</a:t>
            </a:r>
            <a:r>
              <a:rPr lang="fr-FR" sz="2000" dirty="0" smtClean="0"/>
              <a:t> post-it </a:t>
            </a:r>
            <a:r>
              <a:rPr lang="fr-FR" sz="2000" dirty="0"/>
              <a:t>and </a:t>
            </a:r>
            <a:r>
              <a:rPr lang="fr-FR" sz="2000" dirty="0" smtClean="0"/>
              <a:t>a </a:t>
            </a:r>
            <a:r>
              <a:rPr lang="fr-FR" sz="2000" dirty="0" err="1" smtClean="0"/>
              <a:t>Whiteboard</a:t>
            </a:r>
            <a:r>
              <a:rPr lang="fr-FR" sz="2000" dirty="0"/>
              <a:t>. I </a:t>
            </a:r>
            <a:r>
              <a:rPr lang="fr-FR" sz="2000" dirty="0" err="1"/>
              <a:t>will</a:t>
            </a:r>
            <a:r>
              <a:rPr lang="fr-FR" sz="2000" dirty="0"/>
              <a:t> </a:t>
            </a:r>
            <a:r>
              <a:rPr lang="fr-FR" sz="2000" dirty="0" err="1"/>
              <a:t>give</a:t>
            </a:r>
            <a:r>
              <a:rPr lang="fr-FR" sz="2000" dirty="0"/>
              <a:t> </a:t>
            </a:r>
            <a:r>
              <a:rPr lang="fr-FR" sz="2000" dirty="0" err="1"/>
              <a:t>you</a:t>
            </a:r>
            <a:r>
              <a:rPr lang="fr-FR" sz="2000" dirty="0"/>
              <a:t> the </a:t>
            </a:r>
            <a:r>
              <a:rPr lang="fr-FR" sz="2000" dirty="0" err="1"/>
              <a:t>technical</a:t>
            </a:r>
            <a:r>
              <a:rPr lang="fr-FR" sz="2000" dirty="0"/>
              <a:t> indications at the </a:t>
            </a:r>
            <a:r>
              <a:rPr lang="fr-FR" sz="2000" dirty="0" err="1"/>
              <a:t>beginning</a:t>
            </a:r>
            <a:r>
              <a:rPr lang="fr-FR" sz="2000" dirty="0"/>
              <a:t> of the </a:t>
            </a:r>
            <a:r>
              <a:rPr lang="fr-FR" sz="2000" dirty="0" err="1"/>
              <a:t>general</a:t>
            </a:r>
            <a:r>
              <a:rPr lang="fr-FR" sz="2000" dirty="0"/>
              <a:t> discussion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/>
          <a:srcRect l="18825" t="90866"/>
          <a:stretch/>
        </p:blipFill>
        <p:spPr>
          <a:xfrm>
            <a:off x="3694186" y="1697343"/>
            <a:ext cx="4634915" cy="345406"/>
          </a:xfrm>
          <a:prstGeom prst="rect">
            <a:avLst/>
          </a:prstGeom>
        </p:spPr>
      </p:pic>
      <p:sp>
        <p:nvSpPr>
          <p:cNvPr id="11" name="Flèche droite 10"/>
          <p:cNvSpPr/>
          <p:nvPr/>
        </p:nvSpPr>
        <p:spPr>
          <a:xfrm rot="18059487">
            <a:off x="4058922" y="2339017"/>
            <a:ext cx="1219275" cy="29882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4875515" y="1667995"/>
            <a:ext cx="376990" cy="40410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2831376" y="355076"/>
            <a:ext cx="7799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Microphones and cameras </a:t>
            </a:r>
            <a:r>
              <a:rPr lang="en-US" sz="2400" b="1" dirty="0" smtClean="0"/>
              <a:t>are closed</a:t>
            </a:r>
            <a:endParaRPr lang="en-US" sz="2400" b="1" dirty="0"/>
          </a:p>
          <a:p>
            <a:r>
              <a:rPr lang="en-US" sz="2400" b="1" dirty="0" smtClean="0"/>
              <a:t>Questions </a:t>
            </a:r>
            <a:r>
              <a:rPr lang="en-US" sz="2400" b="1" dirty="0"/>
              <a:t>only with the chat</a:t>
            </a:r>
          </a:p>
        </p:txBody>
      </p:sp>
    </p:spTree>
    <p:extLst>
      <p:ext uri="{BB962C8B-B14F-4D97-AF65-F5344CB8AC3E}">
        <p14:creationId xmlns:p14="http://schemas.microsoft.com/office/powerpoint/2010/main" val="41180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86840" y="191389"/>
            <a:ext cx="10515600" cy="1325563"/>
          </a:xfrm>
        </p:spPr>
        <p:txBody>
          <a:bodyPr/>
          <a:lstStyle/>
          <a:p>
            <a:r>
              <a:rPr lang="fr-FR" dirty="0" smtClean="0"/>
              <a:t>Second Phase : General Discussion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9096" y="1516952"/>
            <a:ext cx="10515600" cy="4600384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Phase 1 : 20’</a:t>
            </a:r>
          </a:p>
          <a:p>
            <a:r>
              <a:rPr lang="fr-FR" dirty="0" smtClean="0"/>
              <a:t>On the whiteboard1 and 2, post-it </a:t>
            </a:r>
            <a:r>
              <a:rPr lang="fr-FR" dirty="0" err="1" smtClean="0"/>
              <a:t>during</a:t>
            </a:r>
            <a:r>
              <a:rPr lang="fr-FR" dirty="0" smtClean="0"/>
              <a:t> 10 mn on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are the </a:t>
            </a:r>
            <a:r>
              <a:rPr lang="fr-FR" dirty="0" err="1"/>
              <a:t>most</a:t>
            </a:r>
            <a:r>
              <a:rPr lang="fr-FR" dirty="0"/>
              <a:t> </a:t>
            </a:r>
            <a:r>
              <a:rPr lang="fr-FR" dirty="0" err="1"/>
              <a:t>interesting</a:t>
            </a:r>
            <a:r>
              <a:rPr lang="fr-FR" dirty="0"/>
              <a:t> aspects of the </a:t>
            </a:r>
            <a:r>
              <a:rPr lang="fr-FR" dirty="0" err="1" smtClean="0"/>
              <a:t>presentations</a:t>
            </a:r>
            <a:r>
              <a:rPr lang="fr-FR" dirty="0" smtClean="0"/>
              <a:t> </a:t>
            </a:r>
            <a:r>
              <a:rPr lang="fr-FR" dirty="0"/>
              <a:t>for </a:t>
            </a:r>
            <a:r>
              <a:rPr lang="fr-FR" dirty="0" err="1" smtClean="0"/>
              <a:t>you</a:t>
            </a:r>
            <a:r>
              <a:rPr lang="fr-FR" dirty="0" smtClean="0"/>
              <a:t>? (WB1)</a:t>
            </a:r>
          </a:p>
          <a:p>
            <a:pPr lvl="1"/>
            <a:r>
              <a:rPr lang="fr-FR" dirty="0" err="1"/>
              <a:t>What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 smtClean="0"/>
              <a:t>missing</a:t>
            </a:r>
            <a:r>
              <a:rPr lang="fr-FR" dirty="0" smtClean="0"/>
              <a:t>? (WB2)</a:t>
            </a:r>
          </a:p>
          <a:p>
            <a:r>
              <a:rPr lang="fr-FR" dirty="0" smtClean="0"/>
              <a:t>The </a:t>
            </a:r>
            <a:r>
              <a:rPr lang="fr-FR" dirty="0" err="1" smtClean="0"/>
              <a:t>facilitator</a:t>
            </a:r>
            <a:r>
              <a:rPr lang="fr-FR" dirty="0" smtClean="0"/>
              <a:t> organise the </a:t>
            </a:r>
            <a:r>
              <a:rPr lang="fr-FR" dirty="0" err="1" smtClean="0"/>
              <a:t>ideas</a:t>
            </a:r>
            <a:r>
              <a:rPr lang="fr-FR" dirty="0" smtClean="0"/>
              <a:t> </a:t>
            </a:r>
          </a:p>
          <a:p>
            <a:r>
              <a:rPr lang="fr-FR" dirty="0" smtClean="0"/>
              <a:t>Speakers and </a:t>
            </a:r>
            <a:r>
              <a:rPr lang="fr-FR" dirty="0" err="1" smtClean="0"/>
              <a:t>facilitators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comment </a:t>
            </a:r>
            <a:r>
              <a:rPr lang="fr-FR" dirty="0" err="1" smtClean="0"/>
              <a:t>them</a:t>
            </a:r>
            <a:endParaRPr lang="fr-FR" dirty="0"/>
          </a:p>
          <a:p>
            <a:endParaRPr lang="fr-FR" dirty="0" smtClean="0"/>
          </a:p>
          <a:p>
            <a:r>
              <a:rPr lang="fr-FR" dirty="0" smtClean="0"/>
              <a:t>Phase 2 : 20’</a:t>
            </a:r>
          </a:p>
          <a:p>
            <a:pPr lvl="1"/>
            <a:r>
              <a:rPr lang="fr-FR" dirty="0"/>
              <a:t>On the </a:t>
            </a:r>
            <a:r>
              <a:rPr lang="fr-FR" dirty="0" err="1" smtClean="0"/>
              <a:t>whiteboard</a:t>
            </a:r>
            <a:r>
              <a:rPr lang="fr-FR" dirty="0" smtClean="0"/>
              <a:t> 3, </a:t>
            </a:r>
            <a:r>
              <a:rPr lang="fr-FR" dirty="0"/>
              <a:t>post-it </a:t>
            </a:r>
            <a:r>
              <a:rPr lang="fr-FR" dirty="0" err="1" smtClean="0"/>
              <a:t>during</a:t>
            </a:r>
            <a:r>
              <a:rPr lang="fr-FR" dirty="0" smtClean="0"/>
              <a:t> 10 mn on</a:t>
            </a:r>
          </a:p>
          <a:p>
            <a:pPr lvl="2"/>
            <a:r>
              <a:rPr lang="en-US" b="1" dirty="0"/>
              <a:t>What are the needs for future </a:t>
            </a:r>
            <a:r>
              <a:rPr lang="en-US" b="1" dirty="0" smtClean="0"/>
              <a:t>researches?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facilitator</a:t>
            </a:r>
            <a:r>
              <a:rPr lang="fr-FR" dirty="0"/>
              <a:t> organise the </a:t>
            </a:r>
            <a:r>
              <a:rPr lang="fr-FR" dirty="0" err="1"/>
              <a:t>ideas</a:t>
            </a:r>
            <a:r>
              <a:rPr lang="fr-FR" dirty="0"/>
              <a:t> </a:t>
            </a:r>
          </a:p>
          <a:p>
            <a:r>
              <a:rPr lang="fr-FR" dirty="0"/>
              <a:t>Speakers and </a:t>
            </a:r>
            <a:r>
              <a:rPr lang="fr-FR" dirty="0" err="1"/>
              <a:t>facilitators</a:t>
            </a:r>
            <a:r>
              <a:rPr lang="fr-FR" dirty="0"/>
              <a:t> </a:t>
            </a:r>
            <a:r>
              <a:rPr lang="fr-FR" dirty="0" err="1"/>
              <a:t>can</a:t>
            </a:r>
            <a:r>
              <a:rPr lang="fr-FR" dirty="0"/>
              <a:t> comment </a:t>
            </a:r>
            <a:r>
              <a:rPr lang="fr-FR" dirty="0" err="1"/>
              <a:t>them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933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-1" t="11389" r="37028" b="19335"/>
          <a:stretch/>
        </p:blipFill>
        <p:spPr>
          <a:xfrm>
            <a:off x="56150" y="64168"/>
            <a:ext cx="5285872" cy="351322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t="11058" r="22413" b="13454"/>
          <a:stretch/>
        </p:blipFill>
        <p:spPr>
          <a:xfrm>
            <a:off x="5634190" y="144742"/>
            <a:ext cx="5812847" cy="341696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1269" t="13844" r="21422" b="12632"/>
          <a:stretch/>
        </p:blipFill>
        <p:spPr>
          <a:xfrm>
            <a:off x="3379497" y="3936914"/>
            <a:ext cx="4470483" cy="281570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56150" y="1291389"/>
            <a:ext cx="376987" cy="280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3357380" y="5991082"/>
            <a:ext cx="376987" cy="2807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/>
          <a:srcRect l="14881" t="30196" r="76126" b="55096"/>
          <a:stretch/>
        </p:blipFill>
        <p:spPr>
          <a:xfrm>
            <a:off x="1265103" y="1098883"/>
            <a:ext cx="860477" cy="8502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5"/>
          <a:srcRect l="23889" t="39760" r="60345" b="36432"/>
          <a:stretch/>
        </p:blipFill>
        <p:spPr>
          <a:xfrm>
            <a:off x="3120758" y="1054766"/>
            <a:ext cx="850232" cy="850232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9021" y="609600"/>
            <a:ext cx="1573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Click on post-it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433137" y="1018674"/>
            <a:ext cx="617621" cy="272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348318" y="1658398"/>
            <a:ext cx="1401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Move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</a:p>
          <a:p>
            <a:r>
              <a:rPr lang="fr-FR" dirty="0" smtClean="0"/>
              <a:t>on the </a:t>
            </a:r>
            <a:r>
              <a:rPr lang="fr-FR" dirty="0" err="1" smtClean="0"/>
              <a:t>board</a:t>
            </a:r>
            <a:endParaRPr lang="fr-FR" dirty="0"/>
          </a:p>
        </p:txBody>
      </p:sp>
      <p:cxnSp>
        <p:nvCxnSpPr>
          <p:cNvPr id="18" name="Connecteur droit avec flèche 17"/>
          <p:cNvCxnSpPr>
            <a:stCxn id="8" idx="5"/>
          </p:cNvCxnSpPr>
          <p:nvPr/>
        </p:nvCxnSpPr>
        <p:spPr>
          <a:xfrm>
            <a:off x="377929" y="1531013"/>
            <a:ext cx="961587" cy="72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2284045" y="1896426"/>
            <a:ext cx="29774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Write an </a:t>
            </a:r>
            <a:r>
              <a:rPr lang="fr-FR" dirty="0" err="1" smtClean="0"/>
              <a:t>idea</a:t>
            </a:r>
            <a:r>
              <a:rPr lang="fr-FR" dirty="0" smtClean="0"/>
              <a:t> in </a:t>
            </a:r>
            <a:r>
              <a:rPr lang="fr-FR" dirty="0" err="1" smtClean="0"/>
              <a:t>fr</a:t>
            </a:r>
            <a:r>
              <a:rPr lang="fr-FR" dirty="0" smtClean="0"/>
              <a:t> or Br or </a:t>
            </a:r>
            <a:r>
              <a:rPr lang="fr-FR" dirty="0" err="1" smtClean="0"/>
              <a:t>Sp</a:t>
            </a:r>
            <a:r>
              <a:rPr lang="fr-FR" dirty="0" smtClean="0"/>
              <a:t> </a:t>
            </a:r>
          </a:p>
          <a:p>
            <a:r>
              <a:rPr lang="fr-FR" dirty="0" smtClean="0"/>
              <a:t>or GB</a:t>
            </a:r>
            <a:endParaRPr lang="fr-FR" dirty="0"/>
          </a:p>
          <a:p>
            <a:r>
              <a:rPr lang="fr-FR" dirty="0" smtClean="0"/>
              <a:t>And click out of the post </a:t>
            </a:r>
            <a:r>
              <a:rPr lang="fr-FR" dirty="0" err="1" smtClean="0"/>
              <a:t>it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1699921" y="2118901"/>
            <a:ext cx="702956" cy="160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2197770" y="3540378"/>
            <a:ext cx="6110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 first 20’ </a:t>
            </a:r>
            <a:r>
              <a:rPr lang="en-US" dirty="0"/>
              <a:t>you can come and go between the first two </a:t>
            </a:r>
            <a:r>
              <a:rPr lang="en-US" dirty="0" smtClean="0"/>
              <a:t>boards</a:t>
            </a:r>
            <a:endParaRPr lang="fr-FR" dirty="0"/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5"/>
          <a:srcRect l="23889" t="39760" r="60345" b="36432"/>
          <a:stretch/>
        </p:blipFill>
        <p:spPr>
          <a:xfrm>
            <a:off x="8334442" y="960061"/>
            <a:ext cx="850232" cy="850232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1064658" y="5991082"/>
            <a:ext cx="1098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Click </a:t>
            </a:r>
            <a:r>
              <a:rPr lang="fr-FR" dirty="0" err="1" smtClean="0"/>
              <a:t>here</a:t>
            </a:r>
            <a:endParaRPr lang="fr-FR" dirty="0"/>
          </a:p>
        </p:txBody>
      </p:sp>
      <p:cxnSp>
        <p:nvCxnSpPr>
          <p:cNvPr id="26" name="Connecteur droit avec flèche 25"/>
          <p:cNvCxnSpPr>
            <a:stCxn id="25" idx="3"/>
            <a:endCxn id="9" idx="2"/>
          </p:cNvCxnSpPr>
          <p:nvPr/>
        </p:nvCxnSpPr>
        <p:spPr>
          <a:xfrm flipV="1">
            <a:off x="2163228" y="6131451"/>
            <a:ext cx="1194152" cy="442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4672140" y="5012377"/>
            <a:ext cx="1072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/>
              <a:t>What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missing</a:t>
            </a:r>
            <a:endParaRPr lang="fr-FR" sz="1100" dirty="0"/>
          </a:p>
        </p:txBody>
      </p:sp>
      <p:sp>
        <p:nvSpPr>
          <p:cNvPr id="30" name="ZoneTexte 29"/>
          <p:cNvSpPr txBox="1"/>
          <p:nvPr/>
        </p:nvSpPr>
        <p:spPr>
          <a:xfrm>
            <a:off x="4035679" y="4120307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Choose</a:t>
            </a:r>
            <a:r>
              <a:rPr lang="fr-FR" dirty="0" smtClean="0"/>
              <a:t> the </a:t>
            </a:r>
            <a:r>
              <a:rPr lang="fr-FR" dirty="0" err="1" smtClean="0"/>
              <a:t>board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545873" y="4566101"/>
            <a:ext cx="18169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err="1" smtClean="0"/>
              <a:t>What</a:t>
            </a:r>
            <a:r>
              <a:rPr lang="fr-FR" sz="1050" dirty="0" smtClean="0"/>
              <a:t> are the </a:t>
            </a:r>
            <a:r>
              <a:rPr lang="fr-FR" sz="1050" dirty="0" err="1" smtClean="0"/>
              <a:t>most</a:t>
            </a:r>
            <a:r>
              <a:rPr lang="fr-FR" sz="1050" dirty="0" smtClean="0"/>
              <a:t> </a:t>
            </a:r>
            <a:r>
              <a:rPr lang="fr-FR" sz="1050" dirty="0" err="1" smtClean="0"/>
              <a:t>interesting</a:t>
            </a:r>
            <a:r>
              <a:rPr lang="fr-FR" sz="1050" dirty="0" smtClean="0"/>
              <a:t> aspects of the </a:t>
            </a:r>
            <a:r>
              <a:rPr lang="fr-FR" sz="1050" dirty="0" err="1" smtClean="0"/>
              <a:t>presentation</a:t>
            </a:r>
            <a:r>
              <a:rPr lang="fr-FR" sz="1050" dirty="0" smtClean="0"/>
              <a:t> for </a:t>
            </a:r>
            <a:r>
              <a:rPr lang="fr-FR" sz="1050" dirty="0" err="1" smtClean="0"/>
              <a:t>you</a:t>
            </a:r>
            <a:endParaRPr lang="fr-FR" sz="1050" dirty="0"/>
          </a:p>
        </p:txBody>
      </p:sp>
      <p:cxnSp>
        <p:nvCxnSpPr>
          <p:cNvPr id="32" name="Connecteur droit avec flèche 31"/>
          <p:cNvCxnSpPr>
            <a:stCxn id="31" idx="2"/>
          </p:cNvCxnSpPr>
          <p:nvPr/>
        </p:nvCxnSpPr>
        <p:spPr>
          <a:xfrm flipH="1">
            <a:off x="4072994" y="5093368"/>
            <a:ext cx="381368" cy="6790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>
            <a:stCxn id="29" idx="2"/>
          </p:cNvCxnSpPr>
          <p:nvPr/>
        </p:nvCxnSpPr>
        <p:spPr>
          <a:xfrm flipH="1">
            <a:off x="4924926" y="5273987"/>
            <a:ext cx="283579" cy="498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53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782</Words>
  <Application>Microsoft Office PowerPoint</Application>
  <PresentationFormat>Grand écran</PresentationFormat>
  <Paragraphs>100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Thème Office</vt:lpstr>
      <vt:lpstr>Présentation PowerPoint</vt:lpstr>
      <vt:lpstr>The IAWA Activities</vt:lpstr>
      <vt:lpstr>The first IAWA thematic webinar December 1rst 2022</vt:lpstr>
      <vt:lpstr>The program of keynotes presentations</vt:lpstr>
      <vt:lpstr>Discussion and conclusion</vt:lpstr>
      <vt:lpstr>Présentation PowerPoint</vt:lpstr>
      <vt:lpstr>Présentation PowerPoint</vt:lpstr>
      <vt:lpstr>Second Phase : General Discussion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reviewer</dc:creator>
  <cp:lastModifiedBy>Isabelle Avelange</cp:lastModifiedBy>
  <cp:revision>16</cp:revision>
  <dcterms:created xsi:type="dcterms:W3CDTF">2022-11-30T14:52:00Z</dcterms:created>
  <dcterms:modified xsi:type="dcterms:W3CDTF">2022-12-01T13:50:25Z</dcterms:modified>
</cp:coreProperties>
</file>